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4630400" cy="8229600"/>
  <p:notesSz cx="8229600" cy="14630400"/>
  <p:embeddedFontLst>
    <p:embeddedFont>
      <p:font typeface="Inter" panose="020B060402020202020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64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12181"/>
            <a:ext cx="6039683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Neunos-sztori – </a:t>
            </a:r>
            <a:endParaRPr lang="en-US" sz="3900" dirty="0"/>
          </a:p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tudománytól egy exitig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749993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365188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Dr. Berényi Antal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93790" y="5158978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69976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2010 – 2026: Egy transzlációs utazás mérföldkövei</a:t>
            </a:r>
            <a:endParaRPr lang="en-US" sz="155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68D78DC-7DB1-7A4C-2162-510CED4A37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7763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„Covid-fal" és a 100 nemleges válasz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397085"/>
            <a:ext cx="705647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Finanszírozási küzdelmek 2020-ban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6280190" y="3190875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57330" y="3190875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569988" y="3412093"/>
            <a:ext cx="41900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100+ megkeresett befektetési alap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6569988" y="3841313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 személyes találkozó. 2-3 érdeklődő intézményi befektető.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80190" y="4578429"/>
            <a:ext cx="7556421" cy="1499354"/>
          </a:xfrm>
          <a:prstGeom prst="roundRect">
            <a:avLst>
              <a:gd name="adj" fmla="val 7318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6257330" y="4578429"/>
            <a:ext cx="91440" cy="1499354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69988" y="4799648"/>
            <a:ext cx="7045404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Red Flag: Aláírt Term Sheet, de az ördög a részletekben rejlik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6569988" y="5539026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rugalmatlan magyar finanszírozási elvárások elutasítása.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280190" y="6301026"/>
            <a:ext cx="7556421" cy="850821"/>
          </a:xfrm>
          <a:prstGeom prst="roundRect">
            <a:avLst>
              <a:gd name="adj" fmla="val 9798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548" y="6603921"/>
            <a:ext cx="248007" cy="198358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924913" y="6548914"/>
            <a:ext cx="671333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 Ez volt a második pont ahol majdnem csődbementünk.</a:t>
            </a:r>
            <a:endParaRPr lang="en-US" sz="1550" b="1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9CF4195A-9995-05A4-2C8E-D1A8C2B9FC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8077"/>
            <a:ext cx="51059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amerikai mentőöv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57450"/>
            <a:ext cx="648974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Globális nyitás a szakadék szélén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93790" y="3251240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99768" y="3457218"/>
            <a:ext cx="26247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Főbefektető belépése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388643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Orrin Devinsky 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(NYU) és a PhiFund belépése főbefektetőként.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251240"/>
            <a:ext cx="6422231" cy="1476256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620357" y="34572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Holding struktúra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20357" y="3886438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Amerikai holding struktúra felépítése magyarországi irányítással.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925854"/>
            <a:ext cx="6422231" cy="1545669"/>
          </a:xfrm>
          <a:prstGeom prst="roundRect">
            <a:avLst>
              <a:gd name="adj" fmla="val 539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999768" y="51318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Stratégiai segítség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5561052"/>
            <a:ext cx="6010275" cy="704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Garai Gábor 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– Foley 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 az angyalbefektetőink töretlen bizalma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925854"/>
            <a:ext cx="6422231" cy="1545669"/>
          </a:xfrm>
          <a:prstGeom prst="roundRect">
            <a:avLst>
              <a:gd name="adj" fmla="val 539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620357" y="51318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Következő lépés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20357" y="5561052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Azonnal elkezdtük a következő kör szervezését.</a:t>
            </a:r>
            <a:endParaRPr lang="en-US" sz="1550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6F06BB94-D8BB-0614-BCF9-7A7151B16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807" y="588288"/>
            <a:ext cx="7581186" cy="1159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2021 nyara – Az első igazi Due Diligence (a kertemben)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267807" y="1817608"/>
            <a:ext cx="6772751" cy="463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Kellett egy komoly szakmai befektető</a:t>
            </a:r>
            <a:endParaRPr lang="en-US" sz="2900" dirty="0"/>
          </a:p>
        </p:txBody>
      </p:sp>
      <p:sp>
        <p:nvSpPr>
          <p:cNvPr id="5" name="Shape 2"/>
          <p:cNvSpPr/>
          <p:nvPr/>
        </p:nvSpPr>
        <p:spPr>
          <a:xfrm>
            <a:off x="6267807" y="2541865"/>
            <a:ext cx="7581186" cy="11135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90667" y="2564725"/>
            <a:ext cx="742355" cy="1067872"/>
          </a:xfrm>
          <a:prstGeom prst="roundRect">
            <a:avLst>
              <a:gd name="adj" fmla="val 680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7206496" y="2750225"/>
            <a:ext cx="3091696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Blackrock Neurotech (BRN)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206496" y="3144322"/>
            <a:ext cx="6434138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szomszéd szobából induló kapcsolat.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6267807" y="3828931"/>
            <a:ext cx="7581186" cy="11135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6290667" y="3851791"/>
            <a:ext cx="742355" cy="1067872"/>
          </a:xfrm>
          <a:prstGeom prst="roundRect">
            <a:avLst>
              <a:gd name="adj" fmla="val 680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206496" y="4037290"/>
            <a:ext cx="2678549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Garden Party Szegeden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206496" y="4431387"/>
            <a:ext cx="6434138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Ismerkedés a csapattal és a vízióval.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267807" y="5115997"/>
            <a:ext cx="7581186" cy="1113592"/>
          </a:xfrm>
          <a:prstGeom prst="roundRect">
            <a:avLst>
              <a:gd name="adj" fmla="val 7000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1"/>
          <p:cNvSpPr/>
          <p:nvPr/>
        </p:nvSpPr>
        <p:spPr>
          <a:xfrm>
            <a:off x="6290667" y="5138857"/>
            <a:ext cx="742355" cy="1067872"/>
          </a:xfrm>
          <a:prstGeom prst="roundRect">
            <a:avLst>
              <a:gd name="adj" fmla="val 6806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7206496" y="5324356"/>
            <a:ext cx="2320052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Gáz vs. faszén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7206496" y="5718453"/>
            <a:ext cx="6434138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Amikor a flekkensütő verseny alapozza meg a deal-t.</a:t>
            </a:r>
            <a:endParaRPr lang="en-US" sz="1450" dirty="0"/>
          </a:p>
        </p:txBody>
      </p:sp>
      <p:sp>
        <p:nvSpPr>
          <p:cNvPr id="17" name="Text 14"/>
          <p:cNvSpPr/>
          <p:nvPr/>
        </p:nvSpPr>
        <p:spPr>
          <a:xfrm>
            <a:off x="6546175" y="6685121"/>
            <a:ext cx="7302818" cy="695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Tanulság: A hitelesség nem (csak) a tárgyalóban dől el.</a:t>
            </a:r>
            <a:endParaRPr lang="en-US" sz="2150" dirty="0"/>
          </a:p>
        </p:txBody>
      </p:sp>
      <p:sp>
        <p:nvSpPr>
          <p:cNvPr id="18" name="Shape 15"/>
          <p:cNvSpPr/>
          <p:nvPr/>
        </p:nvSpPr>
        <p:spPr>
          <a:xfrm>
            <a:off x="6267807" y="6424851"/>
            <a:ext cx="22860" cy="1216343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4420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Áttörés a klinikumban – First-in-Patient vizsgálatok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1017031" y="2648423"/>
            <a:ext cx="45719" cy="2631001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17414" y="2860234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2648422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68204" y="2685629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2009418" y="27166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Hazai összefogás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2009418" y="3145865"/>
            <a:ext cx="665586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Prof.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Erőss Loránd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Dr. </a:t>
            </a: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Fabó Dániel 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és az OGYÉI és TUKEB segítsége.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217414" y="372261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793790" y="3510806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868204" y="3548013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2009418" y="35790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2021 – Első mérések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2009418" y="4008249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Biztonságosság és megvalósíthatóság igazolása.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217414" y="467625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793790" y="4464441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68204" y="4501648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2009418" y="45326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2022. február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2009418" y="4961884"/>
            <a:ext cx="634079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Átütő siker a második betegnél a hatásosság igazolásában.</a:t>
            </a:r>
            <a:endParaRPr lang="en-US" sz="1550" dirty="0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BA6A161B-30FB-F994-6DB6-EB9B01BD2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  <p:grpSp>
        <p:nvGrpSpPr>
          <p:cNvPr id="21" name="Group 13">
            <a:extLst>
              <a:ext uri="{FF2B5EF4-FFF2-40B4-BE49-F238E27FC236}">
                <a16:creationId xmlns:a16="http://schemas.microsoft.com/office/drawing/2014/main" id="{7E59FDB6-8BDB-7339-9E3B-F30D3D4AB4B0}"/>
              </a:ext>
            </a:extLst>
          </p:cNvPr>
          <p:cNvGrpSpPr/>
          <p:nvPr/>
        </p:nvGrpSpPr>
        <p:grpSpPr>
          <a:xfrm>
            <a:off x="2009418" y="5232838"/>
            <a:ext cx="4898562" cy="3007520"/>
            <a:chOff x="1199275" y="1771805"/>
            <a:chExt cx="9489746" cy="4966388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49FCBED3-3DB1-F5EE-AD5F-1D898C75D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99275" y="1771805"/>
              <a:ext cx="9489746" cy="4966388"/>
            </a:xfrm>
            <a:prstGeom prst="rect">
              <a:avLst/>
            </a:prstGeom>
          </p:spPr>
        </p:pic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F2A5DF7E-FA65-096A-195D-ED192040D514}"/>
                </a:ext>
              </a:extLst>
            </p:cNvPr>
            <p:cNvSpPr/>
            <p:nvPr/>
          </p:nvSpPr>
          <p:spPr>
            <a:xfrm>
              <a:off x="2207172" y="1915668"/>
              <a:ext cx="1061545" cy="256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600" dirty="0" err="1">
                  <a:latin typeface="Poppins" panose="00000500000000000000" pitchFamily="2" charset="0"/>
                  <a:cs typeface="Poppins" panose="00000500000000000000" pitchFamily="2" charset="0"/>
                </a:rPr>
                <a:t>Baseline</a:t>
              </a:r>
              <a:endParaRPr lang="en-US" sz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00348A4E-7058-E6C5-CA2C-F7C1CB662464}"/>
                </a:ext>
              </a:extLst>
            </p:cNvPr>
            <p:cNvSpPr/>
            <p:nvPr/>
          </p:nvSpPr>
          <p:spPr>
            <a:xfrm>
              <a:off x="3268716" y="1915668"/>
              <a:ext cx="7292603" cy="256032"/>
            </a:xfrm>
            <a:prstGeom prst="rect">
              <a:avLst/>
            </a:prstGeom>
            <a:solidFill>
              <a:srgbClr val="32AF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200">
                  <a:latin typeface="Poppins" panose="00000500000000000000" pitchFamily="2" charset="0"/>
                  <a:cs typeface="Poppins" panose="00000500000000000000" pitchFamily="2" charset="0"/>
                </a:rPr>
                <a:t>ISP stimulation</a:t>
              </a:r>
              <a:endParaRPr lang="en-US" sz="12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2828"/>
            <a:ext cx="843510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akvizíció rémálma – 2022–2023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590562"/>
            <a:ext cx="5888712" cy="2892147"/>
          </a:xfrm>
          <a:prstGeom prst="roundRect">
            <a:avLst>
              <a:gd name="adj" fmla="val 494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391007" y="2788920"/>
            <a:ext cx="440852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Első konkrét Blackrock tárgyalások -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954054" y="3178373"/>
            <a:ext cx="328231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2022 április, Salt Lake City 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997047"/>
            <a:ext cx="549199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1614726" y="4512945"/>
            <a:ext cx="396109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„Gyerekek, eladtam a Neunost!" 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6888480" y="2788920"/>
            <a:ext cx="524494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 a zárás csak 1.5 év múlva történt meg….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6888480" y="3297436"/>
            <a:ext cx="69556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6888480" y="3813334"/>
            <a:ext cx="336232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18 hónap a szakadék szélén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6888480" y="4321850"/>
            <a:ext cx="6955631" cy="1091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Rendkívül bonyolult struktúra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Sunk Cost Fallacy: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Amikor mindenki azt mondja, add fel.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600.000 USD ügyvédi költség és a fizetésképtelenség határa.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5705951"/>
            <a:ext cx="13042821" cy="850821"/>
          </a:xfrm>
          <a:prstGeom prst="roundRect">
            <a:avLst>
              <a:gd name="adj" fmla="val 9798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48" y="6008846"/>
            <a:ext cx="248007" cy="198358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438513" y="5953839"/>
            <a:ext cx="1219973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 volt a harmadik pont ahol majdnem csődbementünk.</a:t>
            </a:r>
            <a:endParaRPr lang="en-US" sz="1550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E163361A-EE1A-B443-B7E1-8C1BC7576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2622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célba érés (2024–2026) – A closing utáni világ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992267" y="3061692"/>
            <a:ext cx="198358" cy="892969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93790" y="2931438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618" y="3080266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587460" y="2962394"/>
            <a:ext cx="29127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Milestone-ok teljesítése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1587460" y="3391614"/>
            <a:ext cx="67627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További klinikai vizsgálatok, fejlesztések, Technológia transzfer.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1289923" y="4450794"/>
            <a:ext cx="198358" cy="892969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6"/>
          <p:cNvSpPr/>
          <p:nvPr/>
        </p:nvSpPr>
        <p:spPr>
          <a:xfrm>
            <a:off x="1091446" y="4320540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0274" y="4469368"/>
            <a:ext cx="297656" cy="2976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85117" y="43514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2026. március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1885117" y="4780717"/>
            <a:ext cx="64650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utolsó mérföldkő lezárása, 100%-os siker.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1587579" y="5839897"/>
            <a:ext cx="198358" cy="1163241"/>
          </a:xfrm>
          <a:prstGeom prst="roundRect">
            <a:avLst>
              <a:gd name="adj" fmla="val 4202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0"/>
          <p:cNvSpPr/>
          <p:nvPr/>
        </p:nvSpPr>
        <p:spPr>
          <a:xfrm>
            <a:off x="1389102" y="5709642"/>
            <a:ext cx="595313" cy="595313"/>
          </a:xfrm>
          <a:prstGeom prst="roundRect">
            <a:avLst>
              <a:gd name="adj" fmla="val 7680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7930" y="5858470"/>
            <a:ext cx="297656" cy="297656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182773" y="574059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jövő: Útkeresés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2182773" y="6169819"/>
            <a:ext cx="616743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Neunos új szerepe: Univerzális engineering powerhouse vagy fókuszált tevékenység?</a:t>
            </a:r>
            <a:endParaRPr lang="en-US" sz="1550" dirty="0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A5E6D206-05DD-E014-3656-73BB6EEE2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256"/>
            <a:ext cx="4538901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Akik formálták a történetet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187172"/>
            <a:ext cx="5646539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Hála a partnereknek és az "ellenállásnak"</a:t>
            </a:r>
            <a:endParaRPr lang="en-US" sz="2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1680329"/>
            <a:ext cx="347305" cy="34730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62658" y="1680329"/>
            <a:ext cx="4426387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Akadémiai és Tudományfinanszírozási környezet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1262658" y="1955721"/>
            <a:ext cx="5991701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Akik a nyugodt hátteret biztosították.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5922" y="1680329"/>
            <a:ext cx="347305" cy="34730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44790" y="1680329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Csapat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844790" y="1955721"/>
            <a:ext cx="5991820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a ~60 ember, akik hittek bennem és a víziónkban.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790" y="2339102"/>
            <a:ext cx="347305" cy="34730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262658" y="2339102"/>
            <a:ext cx="2020133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Befektetők és Mentorok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1262658" y="2614493"/>
            <a:ext cx="5991701" cy="3779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Akik elhitték, hogy ez lehetséges: Várkonyi Attila, Lantos Csaba, Duda Ernő, Rekeczky Csaba, Mari Zoltán, Buzsáki György, Orrin Devinsky… és még sokan mások </a:t>
            </a:r>
            <a:endParaRPr lang="en-US" sz="10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5922" y="2339102"/>
            <a:ext cx="347305" cy="34730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844790" y="2339102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Ellenségek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7844790" y="2614493"/>
            <a:ext cx="5991820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Akik formálták a játékteret, éberen tartottak és mértékletességre tanítottak.</a:t>
            </a:r>
            <a:endParaRPr lang="en-US" sz="1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3186827"/>
            <a:ext cx="347305" cy="347305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262658" y="3186827"/>
            <a:ext cx="1736646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Családom</a:t>
            </a:r>
            <a:endParaRPr lang="en-US" sz="1350" dirty="0"/>
          </a:p>
        </p:txBody>
      </p:sp>
      <p:sp>
        <p:nvSpPr>
          <p:cNvPr id="18" name="Text 11"/>
          <p:cNvSpPr/>
          <p:nvPr/>
        </p:nvSpPr>
        <p:spPr>
          <a:xfrm>
            <a:off x="1262658" y="3462218"/>
            <a:ext cx="5991701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Akik ezt kibírták / elszenvedték mellettem.</a:t>
            </a:r>
            <a:endParaRPr lang="en-US" sz="105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225" y="3760470"/>
            <a:ext cx="9129951" cy="3754874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ABC82831-3573-46E8-EB6A-289E74543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3135"/>
            <a:ext cx="62194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Tanulság (?) / Útravaló (?)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2488525"/>
            <a:ext cx="62886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Hajtóerő: "Builder" személyiség – A teremtés öröme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2190869"/>
            <a:ext cx="22860" cy="90547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3319582"/>
            <a:ext cx="7556421" cy="2302193"/>
          </a:xfrm>
          <a:prstGeom prst="roundRect">
            <a:avLst>
              <a:gd name="adj" fmla="val 362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801410" y="3327202"/>
            <a:ext cx="3770590" cy="1143476"/>
          </a:xfrm>
          <a:prstGeom prst="roundRect">
            <a:avLst>
              <a:gd name="adj" fmla="val 7290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99768" y="35255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Ijesztő volt?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9768" y="3954780"/>
            <a:ext cx="337387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Igen.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4572000" y="3327202"/>
            <a:ext cx="3770590" cy="1143476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572000" y="3327202"/>
            <a:ext cx="22860" cy="1143476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4770358" y="352556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Megérte?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4770358" y="3954780"/>
            <a:ext cx="337387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Minden percét.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801410" y="4470678"/>
            <a:ext cx="7541181" cy="1143476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2"/>
          <p:cNvSpPr/>
          <p:nvPr/>
        </p:nvSpPr>
        <p:spPr>
          <a:xfrm>
            <a:off x="801410" y="4470678"/>
            <a:ext cx="7541181" cy="22860"/>
          </a:xfrm>
          <a:prstGeom prst="roundRect">
            <a:avLst>
              <a:gd name="adj" fmla="val 36465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999768" y="4669036"/>
            <a:ext cx="25897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Ha ma kezdeném újra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999768" y="5098256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Valószínűleg ugyanennyi hibát követnék el. Csak gyorsabban.</a:t>
            </a:r>
            <a:endParaRPr lang="en-US" sz="1550" dirty="0"/>
          </a:p>
        </p:txBody>
      </p:sp>
      <p:sp>
        <p:nvSpPr>
          <p:cNvPr id="18" name="Text 15"/>
          <p:cNvSpPr/>
          <p:nvPr/>
        </p:nvSpPr>
        <p:spPr>
          <a:xfrm>
            <a:off x="793790" y="584501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2350889" y="6460212"/>
            <a:ext cx="444222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Köszönöm a figyelmet!</a:t>
            </a:r>
            <a:endParaRPr lang="en-US" sz="3100" dirty="0"/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392448A2-E3D5-79FB-A555-ED6498A5D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08728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Prológus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93790" y="3126462"/>
            <a:ext cx="7556421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70930" y="3126462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83588" y="3347680"/>
            <a:ext cx="51550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Sikertörténet? … inkább "Túléléstörténet".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3776901"/>
            <a:ext cx="704540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 az én történetem: nem recept, nem feltétlen reprodukálható, sok szerencse kellett hozzá, és remek társak.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4831556"/>
            <a:ext cx="7556421" cy="1189196"/>
          </a:xfrm>
          <a:prstGeom prst="roundRect">
            <a:avLst>
              <a:gd name="adj" fmla="val 9227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70930" y="4831556"/>
            <a:ext cx="91440" cy="118919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1083588" y="5052774"/>
            <a:ext cx="34685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 pár tanulság lehet benne.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83588" y="5481995"/>
            <a:ext cx="70454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Potenciális bukási pontok – sorsfordító döntések.</a:t>
            </a:r>
            <a:endParaRPr lang="en-US" sz="1550" dirty="0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D2A06F5-4AE6-1DFA-DD87-C9836B069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71380"/>
            <a:ext cx="1055572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Mivel foglalkozunk: A vízió és a technológia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488293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36942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479" y="3857863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4487942"/>
            <a:ext cx="3803333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Zártláncú elektromos agyingerlés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5227320"/>
            <a:ext cx="380333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Rohammegállítás valós időben.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3488293"/>
            <a:ext cx="4215408" cy="2269927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13415" y="36942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77126" y="3857863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13415" y="4487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ISP technológia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5413415" y="4917162"/>
            <a:ext cx="380345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Nagy intenzitású ingerlés fájdalom nélkül.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3488293"/>
            <a:ext cx="4215289" cy="2269927"/>
          </a:xfrm>
          <a:prstGeom prst="roundRect">
            <a:avLst>
              <a:gd name="adj" fmla="val 3672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27181" y="3694271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0892" y="3857863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7181" y="44879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Cél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827181" y="4917162"/>
            <a:ext cx="380333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Precíziós neuromoduláció az epilepszia gyógyításában.</a:t>
            </a:r>
            <a:endParaRPr lang="en-US" sz="1550" dirty="0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D9FD98DB-66A7-00F1-5C66-05A35C398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5677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Háttér – 2010 előtt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137315" y="3674507"/>
            <a:ext cx="3821906" cy="1798320"/>
          </a:xfrm>
          <a:prstGeom prst="roundRect">
            <a:avLst>
              <a:gd name="adj" fmla="val 7946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335673" y="3872865"/>
            <a:ext cx="328529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Alapok, képzés – útkeresés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6335673" y="4381381"/>
            <a:ext cx="34251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tudományos pálya megalapozása és az irány megtalálása.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308074" y="387286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Miért vágtam bele?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308074" y="4381381"/>
            <a:ext cx="3536156" cy="1022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Builder személyiség: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 teremtés öröme és kíváncsiság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Technokrata, céltudatos felfogás</a:t>
            </a:r>
            <a:endParaRPr lang="en-US" sz="155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6B0689B-3046-A0FD-D172-DCC978FAC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1364"/>
            <a:ext cx="809255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kezdeti „romantika" – Amplipex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90738"/>
            <a:ext cx="49346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anyagi függetlenség ára – 2011 – 2014</a:t>
            </a:r>
            <a:endParaRPr lang="en-US" sz="1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2921794"/>
            <a:ext cx="4926568" cy="3693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12086" y="2877145"/>
            <a:ext cx="7632025" cy="1478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első vállalkozásom - Igazi garázscég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Éjszakai forrasztás a konyhaasztalnál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Globális terjesztés Argentínától Japánig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De: Skálázhatatlan!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6212086" y="4578787"/>
            <a:ext cx="7632025" cy="1629489"/>
          </a:xfrm>
          <a:prstGeom prst="roundRect">
            <a:avLst>
              <a:gd name="adj" fmla="val 5116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44" y="4853464"/>
            <a:ext cx="310039" cy="24800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18841" y="4826675"/>
            <a:ext cx="49088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Amplipex siker hatása a kutatásaimra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918841" y="5335191"/>
            <a:ext cx="6726912" cy="704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Exisztenciális nyomás csökkentése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„Publish or perish" megkérdőjelezése</a:t>
            </a:r>
            <a:endParaRPr lang="en-US" sz="155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7840443-BC18-B0A9-A77D-705F3CF038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09192"/>
            <a:ext cx="843700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szellemi tulajdon védelme – 2016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808565"/>
            <a:ext cx="704659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szabadalom mint stratégiai bástya</a:t>
            </a:r>
            <a:endParaRPr lang="en-US" sz="3100" dirty="0"/>
          </a:p>
        </p:txBody>
      </p:sp>
      <p:sp>
        <p:nvSpPr>
          <p:cNvPr id="5" name="Shape 2"/>
          <p:cNvSpPr/>
          <p:nvPr/>
        </p:nvSpPr>
        <p:spPr>
          <a:xfrm>
            <a:off x="793790" y="370778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1091327" y="3602355"/>
            <a:ext cx="427101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Intersectional Short-Pulse Stimulation technológia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91327" y="4341733"/>
            <a:ext cx="427101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US20200164201A1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610344" y="3707785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5907881" y="3602355"/>
            <a:ext cx="32791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NYU–SZTE együttműködés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5907881" y="4031575"/>
            <a:ext cx="427112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Profi amerikai ügyvédi háttér.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161538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1091327" y="5056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25/25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91327" y="5485328"/>
            <a:ext cx="427101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Minden claim pontot változtatás nélkül elfogadtak.</a:t>
            </a:r>
            <a:endParaRPr lang="en-US" sz="1550" dirty="0"/>
          </a:p>
        </p:txBody>
      </p:sp>
      <p:sp>
        <p:nvSpPr>
          <p:cNvPr id="14" name="Shape 11"/>
          <p:cNvSpPr/>
          <p:nvPr/>
        </p:nvSpPr>
        <p:spPr>
          <a:xfrm>
            <a:off x="5610344" y="5192494"/>
            <a:ext cx="99179" cy="99179"/>
          </a:xfrm>
          <a:prstGeom prst="roundRect">
            <a:avLst>
              <a:gd name="adj" fmla="val 460985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5907881" y="5056108"/>
            <a:ext cx="427112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Tanulság: A profi IP védelem az üzlet alapja.</a:t>
            </a:r>
            <a:endParaRPr lang="en-US" sz="2300" dirty="0"/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579A5F2A-106C-3126-070C-E5AD29211D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8979"/>
            <a:ext cx="999172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Neunos indulása – Az első bátor „NEM"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58352"/>
            <a:ext cx="637341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Amikor a rugalmasság fontosabb a pénznél.</a:t>
            </a:r>
            <a:endParaRPr lang="en-US" sz="2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0" y="2728079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720227"/>
            <a:ext cx="3950851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Kezdeti koncepció és nehézségek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459605"/>
            <a:ext cx="39508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Nagyvállalati kollaboráció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357" y="2728079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37202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Választás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4149447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Merev nagyvállalati sémák és "olcsó" grant finanszírozás helyett startup szabadság.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8924" y="2728079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37202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Dilemma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4149447"/>
            <a:ext cx="395085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Nulláról újraépíteni vagy gúzsba kötve bukni?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793790" y="5523667"/>
            <a:ext cx="13042821" cy="1346954"/>
          </a:xfrm>
          <a:prstGeom prst="roundRect">
            <a:avLst>
              <a:gd name="adj" fmla="val 6189"/>
            </a:avLst>
          </a:prstGeom>
          <a:solidFill>
            <a:srgbClr val="C7C9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48" y="5826562"/>
            <a:ext cx="248007" cy="198358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438513" y="5771555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GINOP támogatás visszaadása a kezdés előtt 5 nappal. </a:t>
            </a:r>
            <a:endParaRPr lang="en-US" sz="1550" dirty="0"/>
          </a:p>
        </p:txBody>
      </p:sp>
      <p:sp>
        <p:nvSpPr>
          <p:cNvPr id="16" name="Text 10"/>
          <p:cNvSpPr/>
          <p:nvPr/>
        </p:nvSpPr>
        <p:spPr>
          <a:xfrm>
            <a:off x="1438513" y="6267688"/>
            <a:ext cx="12199739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⚠️ </a:t>
            </a:r>
            <a:r>
              <a:rPr lang="en-US" sz="15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Ez volt az első pont ahol majdnem csődbementünk.</a:t>
            </a:r>
            <a:endParaRPr lang="en-US" sz="1550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F4D85FFF-33B6-7ECC-DE2A-731D027E5D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1397" y="62374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6216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„Angyalok" belépnek - 2018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599974"/>
            <a:ext cx="75564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</a:t>
            </a:r>
            <a:r>
              <a:rPr lang="en-US" sz="36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Tántiból</a:t>
            </a:r>
            <a:r>
              <a:rPr lang="hu-HU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…</a:t>
            </a: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hu-HU" sz="3600" b="1" dirty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6700"/>
              </a:lnSpc>
              <a:buNone/>
            </a:pPr>
            <a:r>
              <a:rPr lang="hu-HU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…</a:t>
            </a:r>
            <a:r>
              <a:rPr lang="en-US" sz="36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egy</a:t>
            </a: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dohos </a:t>
            </a:r>
            <a:r>
              <a:rPr lang="en-US" sz="36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könyvtáron</a:t>
            </a: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át</a:t>
            </a:r>
            <a:r>
              <a:rPr lang="hu-HU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…</a:t>
            </a: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hu-HU" sz="3600" b="1" dirty="0">
              <a:solidFill>
                <a:srgbClr val="272525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6700"/>
              </a:lnSpc>
              <a:buNone/>
            </a:pPr>
            <a:r>
              <a:rPr lang="hu-HU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…</a:t>
            </a:r>
            <a:r>
              <a:rPr lang="en-US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 Neunos Zrt.-</a:t>
            </a:r>
            <a:r>
              <a:rPr lang="en-US" sz="36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ig</a:t>
            </a:r>
            <a:r>
              <a:rPr lang="hu-HU" sz="36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</a:t>
            </a:r>
            <a:endParaRPr lang="en-US" sz="3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BCA22D6-41FE-11EF-157E-81BA1C136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5" y="12692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1407" y="855345"/>
            <a:ext cx="5752386" cy="1159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Csapatépítés és Quality Engineering – 2018–2020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781407" y="2084665"/>
            <a:ext cx="5752386" cy="927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Hogyan építsünk céget mérnöki kapcsolatok nélkül?</a:t>
            </a:r>
            <a:endParaRPr lang="en-US" sz="29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407" y="3296126"/>
            <a:ext cx="185499" cy="18549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81407" y="3565327"/>
            <a:ext cx="5752386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781407" y="3703796"/>
            <a:ext cx="3187779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Az első mérnök megtalálása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81407" y="4097893"/>
            <a:ext cx="5752386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 próbaverzióval.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07" y="4721066"/>
            <a:ext cx="185499" cy="185499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81407" y="4990267"/>
            <a:ext cx="5752386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6"/>
          <p:cNvSpPr/>
          <p:nvPr/>
        </p:nvSpPr>
        <p:spPr>
          <a:xfrm>
            <a:off x="781407" y="5128736"/>
            <a:ext cx="3683198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Fókusz a Quality Engineering-en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781407" y="5522833"/>
            <a:ext cx="5752386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 első naptól.</a:t>
            </a:r>
            <a:endParaRPr lang="en-US" sz="14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407" y="6146006"/>
            <a:ext cx="185499" cy="185499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781407" y="6415207"/>
            <a:ext cx="5752386" cy="2286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9"/>
          <p:cNvSpPr/>
          <p:nvPr/>
        </p:nvSpPr>
        <p:spPr>
          <a:xfrm>
            <a:off x="781407" y="6553676"/>
            <a:ext cx="3016329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Minden kutatási eredmény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781407" y="6947773"/>
            <a:ext cx="5752386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Azonnal termékfejlesztési adat.</a:t>
            </a:r>
            <a:endParaRPr lang="en-US" sz="1450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4632CAAE-069E-D428-9EBE-908FCE8A84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1" y="0"/>
            <a:ext cx="2863964" cy="8233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839</Words>
  <Application>Microsoft Office PowerPoint</Application>
  <PresentationFormat>Egyéni</PresentationFormat>
  <Paragraphs>156</Paragraphs>
  <Slides>17</Slides>
  <Notes>17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Inter Bold</vt:lpstr>
      <vt:lpstr>Arial</vt:lpstr>
      <vt:lpstr>Inter</vt:lpstr>
      <vt:lpstr>Poppins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Antal Berényi Dr</cp:lastModifiedBy>
  <cp:revision>6</cp:revision>
  <dcterms:created xsi:type="dcterms:W3CDTF">2026-04-13T18:39:45Z</dcterms:created>
  <dcterms:modified xsi:type="dcterms:W3CDTF">2026-04-14T08:24:39Z</dcterms:modified>
</cp:coreProperties>
</file>