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4"/>
  </p:notesMasterIdLst>
  <p:sldIdLst>
    <p:sldId id="256" r:id="rId2"/>
    <p:sldId id="1031" r:id="rId3"/>
    <p:sldId id="1032" r:id="rId4"/>
    <p:sldId id="1063" r:id="rId5"/>
    <p:sldId id="1061" r:id="rId6"/>
    <p:sldId id="1062" r:id="rId7"/>
    <p:sldId id="1047" r:id="rId8"/>
    <p:sldId id="1064" r:id="rId9"/>
    <p:sldId id="1049" r:id="rId10"/>
    <p:sldId id="1034" r:id="rId11"/>
    <p:sldId id="1050" r:id="rId12"/>
    <p:sldId id="1051" r:id="rId13"/>
    <p:sldId id="1052" r:id="rId14"/>
    <p:sldId id="1053" r:id="rId15"/>
    <p:sldId id="1054" r:id="rId16"/>
    <p:sldId id="1055" r:id="rId17"/>
    <p:sldId id="1056" r:id="rId18"/>
    <p:sldId id="1036" r:id="rId19"/>
    <p:sldId id="1037" r:id="rId20"/>
    <p:sldId id="1038" r:id="rId21"/>
    <p:sldId id="1039" r:id="rId22"/>
    <p:sldId id="1040" r:id="rId23"/>
    <p:sldId id="1041" r:id="rId24"/>
    <p:sldId id="1042" r:id="rId25"/>
    <p:sldId id="1058" r:id="rId26"/>
    <p:sldId id="1043" r:id="rId27"/>
    <p:sldId id="1044" r:id="rId28"/>
    <p:sldId id="1046" r:id="rId29"/>
    <p:sldId id="1059" r:id="rId30"/>
    <p:sldId id="1060" r:id="rId31"/>
    <p:sldId id="1033" r:id="rId32"/>
    <p:sldId id="741" r:id="rId33"/>
  </p:sldIdLst>
  <p:sldSz cx="12192000" cy="6858000"/>
  <p:notesSz cx="6807200" cy="99393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8" roundtripDataSignature="AMtx7mhBXps6R298xGQ+0xau9XOai24jR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7"/>
    <a:srgbClr val="00F26D"/>
    <a:srgbClr val="CCFFCC"/>
    <a:srgbClr val="B3B3B4"/>
    <a:srgbClr val="1CE50D"/>
    <a:srgbClr val="83A262"/>
    <a:srgbClr val="7B8B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C3B437-90F6-413D-81F3-121D97EA6BA1}" v="39" dt="2026-04-09T02:57:33.201"/>
  </p1510:revLst>
</p1510:revInfo>
</file>

<file path=ppt/tableStyles.xml><?xml version="1.0" encoding="utf-8"?>
<a:tblStyleLst xmlns:a="http://schemas.openxmlformats.org/drawingml/2006/main" def="{CB1EAC62-5ED5-47C8-9D22-5CEB4C44A967}">
  <a:tblStyle styleId="{CB1EAC62-5ED5-47C8-9D22-5CEB4C44A96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091" autoAdjust="0"/>
  </p:normalViewPr>
  <p:slideViewPr>
    <p:cSldViewPr snapToGrid="0">
      <p:cViewPr varScale="1">
        <p:scale>
          <a:sx n="67" d="100"/>
          <a:sy n="67" d="100"/>
        </p:scale>
        <p:origin x="57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68"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69" Type="http://schemas.openxmlformats.org/officeDocument/2006/relationships/presProps" Target="presProps.xml"/><Relationship Id="rId8" Type="http://schemas.openxmlformats.org/officeDocument/2006/relationships/slide" Target="slides/slide7.xml"/><Relationship Id="rId72" Type="http://schemas.openxmlformats.org/officeDocument/2006/relationships/tableStyles" Target="tableStyle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9787" cy="49869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55838" y="0"/>
            <a:ext cx="2949787" cy="49869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0647"/>
            <a:ext cx="2949787" cy="49869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55838" y="9440647"/>
            <a:ext cx="2949787" cy="49869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a:extLst>
            <a:ext uri="{FF2B5EF4-FFF2-40B4-BE49-F238E27FC236}">
              <a16:creationId xmlns:a16="http://schemas.microsoft.com/office/drawing/2014/main" id="{57CBD4A8-994D-2BBF-58CC-59AB1A8334BC}"/>
            </a:ext>
          </a:extLst>
        </p:cNvPr>
        <p:cNvGrpSpPr/>
        <p:nvPr/>
      </p:nvGrpSpPr>
      <p:grpSpPr>
        <a:xfrm>
          <a:off x="0" y="0"/>
          <a:ext cx="0" cy="0"/>
          <a:chOff x="0" y="0"/>
          <a:chExt cx="0" cy="0"/>
        </a:xfrm>
      </p:grpSpPr>
      <p:sp>
        <p:nvSpPr>
          <p:cNvPr id="92" name="Google Shape;92;p2:notes">
            <a:extLst>
              <a:ext uri="{FF2B5EF4-FFF2-40B4-BE49-F238E27FC236}">
                <a16:creationId xmlns:a16="http://schemas.microsoft.com/office/drawing/2014/main" id="{69BDFD68-8D45-0E61-79CF-C21BF78FCE0D}"/>
              </a:ext>
            </a:extLst>
          </p:cNvPr>
          <p:cNvSpPr txBox="1">
            <a:spLocks noGrp="1"/>
          </p:cNvSpPr>
          <p:nvPr>
            <p:ph type="body" idx="1"/>
          </p:nvPr>
        </p:nvSpPr>
        <p:spPr>
          <a:xfrm>
            <a:off x="680720" y="4783307"/>
            <a:ext cx="5445760" cy="3913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 name="Google Shape;93;p2:notes">
            <a:extLst>
              <a:ext uri="{FF2B5EF4-FFF2-40B4-BE49-F238E27FC236}">
                <a16:creationId xmlns:a16="http://schemas.microsoft.com/office/drawing/2014/main" id="{5108A9F0-0691-5F0B-7E66-9A48A3A6B585}"/>
              </a:ext>
            </a:extLst>
          </p:cNvPr>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619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a:extLst>
            <a:ext uri="{FF2B5EF4-FFF2-40B4-BE49-F238E27FC236}">
              <a16:creationId xmlns:a16="http://schemas.microsoft.com/office/drawing/2014/main" id="{3A514D6F-315E-D914-0477-BB8CCBED0259}"/>
            </a:ext>
          </a:extLst>
        </p:cNvPr>
        <p:cNvGrpSpPr/>
        <p:nvPr/>
      </p:nvGrpSpPr>
      <p:grpSpPr>
        <a:xfrm>
          <a:off x="0" y="0"/>
          <a:ext cx="0" cy="0"/>
          <a:chOff x="0" y="0"/>
          <a:chExt cx="0" cy="0"/>
        </a:xfrm>
      </p:grpSpPr>
      <p:sp>
        <p:nvSpPr>
          <p:cNvPr id="92" name="Google Shape;92;p2:notes">
            <a:extLst>
              <a:ext uri="{FF2B5EF4-FFF2-40B4-BE49-F238E27FC236}">
                <a16:creationId xmlns:a16="http://schemas.microsoft.com/office/drawing/2014/main" id="{7F52166E-6D02-E98C-9967-1758680520C8}"/>
              </a:ext>
            </a:extLst>
          </p:cNvPr>
          <p:cNvSpPr txBox="1">
            <a:spLocks noGrp="1"/>
          </p:cNvSpPr>
          <p:nvPr>
            <p:ph type="body" idx="1"/>
          </p:nvPr>
        </p:nvSpPr>
        <p:spPr>
          <a:xfrm>
            <a:off x="680720" y="4783307"/>
            <a:ext cx="5445760" cy="3913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 name="Google Shape;93;p2:notes">
            <a:extLst>
              <a:ext uri="{FF2B5EF4-FFF2-40B4-BE49-F238E27FC236}">
                <a16:creationId xmlns:a16="http://schemas.microsoft.com/office/drawing/2014/main" id="{DEE51411-391C-6385-E2B8-BAF4EFB2D9EB}"/>
              </a:ext>
            </a:extLst>
          </p:cNvPr>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1163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a:extLst>
            <a:ext uri="{FF2B5EF4-FFF2-40B4-BE49-F238E27FC236}">
              <a16:creationId xmlns:a16="http://schemas.microsoft.com/office/drawing/2014/main" id="{9A3115BD-5A74-7CCE-0152-E404BEDA9803}"/>
            </a:ext>
          </a:extLst>
        </p:cNvPr>
        <p:cNvGrpSpPr/>
        <p:nvPr/>
      </p:nvGrpSpPr>
      <p:grpSpPr>
        <a:xfrm>
          <a:off x="0" y="0"/>
          <a:ext cx="0" cy="0"/>
          <a:chOff x="0" y="0"/>
          <a:chExt cx="0" cy="0"/>
        </a:xfrm>
      </p:grpSpPr>
      <p:sp>
        <p:nvSpPr>
          <p:cNvPr id="92" name="Google Shape;92;p2:notes">
            <a:extLst>
              <a:ext uri="{FF2B5EF4-FFF2-40B4-BE49-F238E27FC236}">
                <a16:creationId xmlns:a16="http://schemas.microsoft.com/office/drawing/2014/main" id="{03D16F51-1DFF-E692-F4F2-1846A710FBAA}"/>
              </a:ext>
            </a:extLst>
          </p:cNvPr>
          <p:cNvSpPr txBox="1">
            <a:spLocks noGrp="1"/>
          </p:cNvSpPr>
          <p:nvPr>
            <p:ph type="body" idx="1"/>
          </p:nvPr>
        </p:nvSpPr>
        <p:spPr>
          <a:xfrm>
            <a:off x="680720" y="4783307"/>
            <a:ext cx="5445760" cy="3913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 name="Google Shape;93;p2:notes">
            <a:extLst>
              <a:ext uri="{FF2B5EF4-FFF2-40B4-BE49-F238E27FC236}">
                <a16:creationId xmlns:a16="http://schemas.microsoft.com/office/drawing/2014/main" id="{AD81D321-F876-CBA3-FC20-6390117DC392}"/>
              </a:ext>
            </a:extLst>
          </p:cNvPr>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6539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a:extLst>
            <a:ext uri="{FF2B5EF4-FFF2-40B4-BE49-F238E27FC236}">
              <a16:creationId xmlns:a16="http://schemas.microsoft.com/office/drawing/2014/main" id="{8A1FF8B5-19CB-62F4-D717-BD18D9A4DFA8}"/>
            </a:ext>
          </a:extLst>
        </p:cNvPr>
        <p:cNvGrpSpPr/>
        <p:nvPr/>
      </p:nvGrpSpPr>
      <p:grpSpPr>
        <a:xfrm>
          <a:off x="0" y="0"/>
          <a:ext cx="0" cy="0"/>
          <a:chOff x="0" y="0"/>
          <a:chExt cx="0" cy="0"/>
        </a:xfrm>
      </p:grpSpPr>
      <p:sp>
        <p:nvSpPr>
          <p:cNvPr id="92" name="Google Shape;92;p2:notes">
            <a:extLst>
              <a:ext uri="{FF2B5EF4-FFF2-40B4-BE49-F238E27FC236}">
                <a16:creationId xmlns:a16="http://schemas.microsoft.com/office/drawing/2014/main" id="{2DF2707F-EFCC-73D9-2F0F-66C6D2790998}"/>
              </a:ext>
            </a:extLst>
          </p:cNvPr>
          <p:cNvSpPr txBox="1">
            <a:spLocks noGrp="1"/>
          </p:cNvSpPr>
          <p:nvPr>
            <p:ph type="body" idx="1"/>
          </p:nvPr>
        </p:nvSpPr>
        <p:spPr>
          <a:xfrm>
            <a:off x="680720" y="4783307"/>
            <a:ext cx="5445760" cy="3913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 name="Google Shape;93;p2:notes">
            <a:extLst>
              <a:ext uri="{FF2B5EF4-FFF2-40B4-BE49-F238E27FC236}">
                <a16:creationId xmlns:a16="http://schemas.microsoft.com/office/drawing/2014/main" id="{E40B4D15-C4F7-7FB5-A5E9-4A3F2E321D89}"/>
              </a:ext>
            </a:extLst>
          </p:cNvPr>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8239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a:extLst>
            <a:ext uri="{FF2B5EF4-FFF2-40B4-BE49-F238E27FC236}">
              <a16:creationId xmlns:a16="http://schemas.microsoft.com/office/drawing/2014/main" id="{2C399C47-8805-C5B8-DB4A-32F633555FB5}"/>
            </a:ext>
          </a:extLst>
        </p:cNvPr>
        <p:cNvGrpSpPr/>
        <p:nvPr/>
      </p:nvGrpSpPr>
      <p:grpSpPr>
        <a:xfrm>
          <a:off x="0" y="0"/>
          <a:ext cx="0" cy="0"/>
          <a:chOff x="0" y="0"/>
          <a:chExt cx="0" cy="0"/>
        </a:xfrm>
      </p:grpSpPr>
      <p:sp>
        <p:nvSpPr>
          <p:cNvPr id="92" name="Google Shape;92;p2:notes">
            <a:extLst>
              <a:ext uri="{FF2B5EF4-FFF2-40B4-BE49-F238E27FC236}">
                <a16:creationId xmlns:a16="http://schemas.microsoft.com/office/drawing/2014/main" id="{77EBF17E-01FD-DC00-D445-CC054761C78B}"/>
              </a:ext>
            </a:extLst>
          </p:cNvPr>
          <p:cNvSpPr txBox="1">
            <a:spLocks noGrp="1"/>
          </p:cNvSpPr>
          <p:nvPr>
            <p:ph type="body" idx="1"/>
          </p:nvPr>
        </p:nvSpPr>
        <p:spPr>
          <a:xfrm>
            <a:off x="680720" y="4783307"/>
            <a:ext cx="5445760" cy="3913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 name="Google Shape;93;p2:notes">
            <a:extLst>
              <a:ext uri="{FF2B5EF4-FFF2-40B4-BE49-F238E27FC236}">
                <a16:creationId xmlns:a16="http://schemas.microsoft.com/office/drawing/2014/main" id="{28FD0730-DD53-ACDA-78C6-5E70139FDFF8}"/>
              </a:ext>
            </a:extLst>
          </p:cNvPr>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5685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a:extLst>
            <a:ext uri="{FF2B5EF4-FFF2-40B4-BE49-F238E27FC236}">
              <a16:creationId xmlns:a16="http://schemas.microsoft.com/office/drawing/2014/main" id="{DFDF0B3C-00E0-26AC-1E03-1F1D5B7DAF3C}"/>
            </a:ext>
          </a:extLst>
        </p:cNvPr>
        <p:cNvGrpSpPr/>
        <p:nvPr/>
      </p:nvGrpSpPr>
      <p:grpSpPr>
        <a:xfrm>
          <a:off x="0" y="0"/>
          <a:ext cx="0" cy="0"/>
          <a:chOff x="0" y="0"/>
          <a:chExt cx="0" cy="0"/>
        </a:xfrm>
      </p:grpSpPr>
      <p:sp>
        <p:nvSpPr>
          <p:cNvPr id="92" name="Google Shape;92;p2:notes">
            <a:extLst>
              <a:ext uri="{FF2B5EF4-FFF2-40B4-BE49-F238E27FC236}">
                <a16:creationId xmlns:a16="http://schemas.microsoft.com/office/drawing/2014/main" id="{7C2BA35A-2D09-3AAC-305D-29C8300D54C3}"/>
              </a:ext>
            </a:extLst>
          </p:cNvPr>
          <p:cNvSpPr txBox="1">
            <a:spLocks noGrp="1"/>
          </p:cNvSpPr>
          <p:nvPr>
            <p:ph type="body" idx="1"/>
          </p:nvPr>
        </p:nvSpPr>
        <p:spPr>
          <a:xfrm>
            <a:off x="680720" y="4783307"/>
            <a:ext cx="5445760" cy="3913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 name="Google Shape;93;p2:notes">
            <a:extLst>
              <a:ext uri="{FF2B5EF4-FFF2-40B4-BE49-F238E27FC236}">
                <a16:creationId xmlns:a16="http://schemas.microsoft.com/office/drawing/2014/main" id="{CA28F5E0-1A9E-7A94-9BC7-1086A3B5D035}"/>
              </a:ext>
            </a:extLst>
          </p:cNvPr>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8655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a:extLst>
            <a:ext uri="{FF2B5EF4-FFF2-40B4-BE49-F238E27FC236}">
              <a16:creationId xmlns:a16="http://schemas.microsoft.com/office/drawing/2014/main" id="{8D58B6F9-76CC-9C9D-518B-DD958339B735}"/>
            </a:ext>
          </a:extLst>
        </p:cNvPr>
        <p:cNvGrpSpPr/>
        <p:nvPr/>
      </p:nvGrpSpPr>
      <p:grpSpPr>
        <a:xfrm>
          <a:off x="0" y="0"/>
          <a:ext cx="0" cy="0"/>
          <a:chOff x="0" y="0"/>
          <a:chExt cx="0" cy="0"/>
        </a:xfrm>
      </p:grpSpPr>
      <p:sp>
        <p:nvSpPr>
          <p:cNvPr id="92" name="Google Shape;92;p2:notes">
            <a:extLst>
              <a:ext uri="{FF2B5EF4-FFF2-40B4-BE49-F238E27FC236}">
                <a16:creationId xmlns:a16="http://schemas.microsoft.com/office/drawing/2014/main" id="{AA9F3A83-9801-6122-2F74-93EA4812CB1C}"/>
              </a:ext>
            </a:extLst>
          </p:cNvPr>
          <p:cNvSpPr txBox="1">
            <a:spLocks noGrp="1"/>
          </p:cNvSpPr>
          <p:nvPr>
            <p:ph type="body" idx="1"/>
          </p:nvPr>
        </p:nvSpPr>
        <p:spPr>
          <a:xfrm>
            <a:off x="680720" y="4783307"/>
            <a:ext cx="5445760" cy="3913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 name="Google Shape;93;p2:notes">
            <a:extLst>
              <a:ext uri="{FF2B5EF4-FFF2-40B4-BE49-F238E27FC236}">
                <a16:creationId xmlns:a16="http://schemas.microsoft.com/office/drawing/2014/main" id="{8681B4E3-7E68-7432-DDF5-FA35A1511E7C}"/>
              </a:ext>
            </a:extLst>
          </p:cNvPr>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8338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a:extLst>
            <a:ext uri="{FF2B5EF4-FFF2-40B4-BE49-F238E27FC236}">
              <a16:creationId xmlns:a16="http://schemas.microsoft.com/office/drawing/2014/main" id="{367F3273-D48A-42FD-39CF-FBA6E58FF3B7}"/>
            </a:ext>
          </a:extLst>
        </p:cNvPr>
        <p:cNvGrpSpPr/>
        <p:nvPr/>
      </p:nvGrpSpPr>
      <p:grpSpPr>
        <a:xfrm>
          <a:off x="0" y="0"/>
          <a:ext cx="0" cy="0"/>
          <a:chOff x="0" y="0"/>
          <a:chExt cx="0" cy="0"/>
        </a:xfrm>
      </p:grpSpPr>
      <p:sp>
        <p:nvSpPr>
          <p:cNvPr id="92" name="Google Shape;92;p2:notes">
            <a:extLst>
              <a:ext uri="{FF2B5EF4-FFF2-40B4-BE49-F238E27FC236}">
                <a16:creationId xmlns:a16="http://schemas.microsoft.com/office/drawing/2014/main" id="{B8AD28C4-5C30-C49B-2880-182FBFBFC542}"/>
              </a:ext>
            </a:extLst>
          </p:cNvPr>
          <p:cNvSpPr txBox="1">
            <a:spLocks noGrp="1"/>
          </p:cNvSpPr>
          <p:nvPr>
            <p:ph type="body" idx="1"/>
          </p:nvPr>
        </p:nvSpPr>
        <p:spPr>
          <a:xfrm>
            <a:off x="680720" y="4783307"/>
            <a:ext cx="5445760" cy="3913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 name="Google Shape;93;p2:notes">
            <a:extLst>
              <a:ext uri="{FF2B5EF4-FFF2-40B4-BE49-F238E27FC236}">
                <a16:creationId xmlns:a16="http://schemas.microsoft.com/office/drawing/2014/main" id="{609E6352-A23A-E97F-8F4C-F5D4C4D7FD07}"/>
              </a:ext>
            </a:extLst>
          </p:cNvPr>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6951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a:extLst>
            <a:ext uri="{FF2B5EF4-FFF2-40B4-BE49-F238E27FC236}">
              <a16:creationId xmlns:a16="http://schemas.microsoft.com/office/drawing/2014/main" id="{31DA2635-77AC-7463-0E80-744FD634AEC3}"/>
            </a:ext>
          </a:extLst>
        </p:cNvPr>
        <p:cNvGrpSpPr/>
        <p:nvPr/>
      </p:nvGrpSpPr>
      <p:grpSpPr>
        <a:xfrm>
          <a:off x="0" y="0"/>
          <a:ext cx="0" cy="0"/>
          <a:chOff x="0" y="0"/>
          <a:chExt cx="0" cy="0"/>
        </a:xfrm>
      </p:grpSpPr>
      <p:sp>
        <p:nvSpPr>
          <p:cNvPr id="92" name="Google Shape;92;p2:notes">
            <a:extLst>
              <a:ext uri="{FF2B5EF4-FFF2-40B4-BE49-F238E27FC236}">
                <a16:creationId xmlns:a16="http://schemas.microsoft.com/office/drawing/2014/main" id="{82C50AAD-29D2-A7E9-7C1A-BD270D6A9D72}"/>
              </a:ext>
            </a:extLst>
          </p:cNvPr>
          <p:cNvSpPr txBox="1">
            <a:spLocks noGrp="1"/>
          </p:cNvSpPr>
          <p:nvPr>
            <p:ph type="body" idx="1"/>
          </p:nvPr>
        </p:nvSpPr>
        <p:spPr>
          <a:xfrm>
            <a:off x="680720" y="4783307"/>
            <a:ext cx="5445760" cy="3913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 name="Google Shape;93;p2:notes">
            <a:extLst>
              <a:ext uri="{FF2B5EF4-FFF2-40B4-BE49-F238E27FC236}">
                <a16:creationId xmlns:a16="http://schemas.microsoft.com/office/drawing/2014/main" id="{1396AB51-1A55-0180-B7D4-88F7DA404E90}"/>
              </a:ext>
            </a:extLst>
          </p:cNvPr>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4380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a:extLst>
            <a:ext uri="{FF2B5EF4-FFF2-40B4-BE49-F238E27FC236}">
              <a16:creationId xmlns:a16="http://schemas.microsoft.com/office/drawing/2014/main" id="{57C0C703-918D-AA74-39C6-C9F6CB13BA72}"/>
            </a:ext>
          </a:extLst>
        </p:cNvPr>
        <p:cNvGrpSpPr/>
        <p:nvPr/>
      </p:nvGrpSpPr>
      <p:grpSpPr>
        <a:xfrm>
          <a:off x="0" y="0"/>
          <a:ext cx="0" cy="0"/>
          <a:chOff x="0" y="0"/>
          <a:chExt cx="0" cy="0"/>
        </a:xfrm>
      </p:grpSpPr>
      <p:sp>
        <p:nvSpPr>
          <p:cNvPr id="92" name="Google Shape;92;p2:notes">
            <a:extLst>
              <a:ext uri="{FF2B5EF4-FFF2-40B4-BE49-F238E27FC236}">
                <a16:creationId xmlns:a16="http://schemas.microsoft.com/office/drawing/2014/main" id="{54DEC32A-D87A-207D-D049-94225AE098DA}"/>
              </a:ext>
            </a:extLst>
          </p:cNvPr>
          <p:cNvSpPr txBox="1">
            <a:spLocks noGrp="1"/>
          </p:cNvSpPr>
          <p:nvPr>
            <p:ph type="body" idx="1"/>
          </p:nvPr>
        </p:nvSpPr>
        <p:spPr>
          <a:xfrm>
            <a:off x="680720" y="4783307"/>
            <a:ext cx="5445760" cy="3913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 name="Google Shape;93;p2:notes">
            <a:extLst>
              <a:ext uri="{FF2B5EF4-FFF2-40B4-BE49-F238E27FC236}">
                <a16:creationId xmlns:a16="http://schemas.microsoft.com/office/drawing/2014/main" id="{1D568991-D86D-5EB4-29D1-878219106BC4}"/>
              </a:ext>
            </a:extLst>
          </p:cNvPr>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2406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a:extLst>
            <a:ext uri="{FF2B5EF4-FFF2-40B4-BE49-F238E27FC236}">
              <a16:creationId xmlns:a16="http://schemas.microsoft.com/office/drawing/2014/main" id="{FCFC6CEE-94D6-D58E-7A17-0DA3CEC7A34E}"/>
            </a:ext>
          </a:extLst>
        </p:cNvPr>
        <p:cNvGrpSpPr/>
        <p:nvPr/>
      </p:nvGrpSpPr>
      <p:grpSpPr>
        <a:xfrm>
          <a:off x="0" y="0"/>
          <a:ext cx="0" cy="0"/>
          <a:chOff x="0" y="0"/>
          <a:chExt cx="0" cy="0"/>
        </a:xfrm>
      </p:grpSpPr>
      <p:sp>
        <p:nvSpPr>
          <p:cNvPr id="92" name="Google Shape;92;p2:notes">
            <a:extLst>
              <a:ext uri="{FF2B5EF4-FFF2-40B4-BE49-F238E27FC236}">
                <a16:creationId xmlns:a16="http://schemas.microsoft.com/office/drawing/2014/main" id="{1E666EE0-1A79-F219-7FA0-55A953301859}"/>
              </a:ext>
            </a:extLst>
          </p:cNvPr>
          <p:cNvSpPr txBox="1">
            <a:spLocks noGrp="1"/>
          </p:cNvSpPr>
          <p:nvPr>
            <p:ph type="body" idx="1"/>
          </p:nvPr>
        </p:nvSpPr>
        <p:spPr>
          <a:xfrm>
            <a:off x="680720" y="4783307"/>
            <a:ext cx="5445760" cy="3913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 name="Google Shape;93;p2:notes">
            <a:extLst>
              <a:ext uri="{FF2B5EF4-FFF2-40B4-BE49-F238E27FC236}">
                <a16:creationId xmlns:a16="http://schemas.microsoft.com/office/drawing/2014/main" id="{28EB01A1-0791-8246-170E-5C53E2863AA6}"/>
              </a:ext>
            </a:extLst>
          </p:cNvPr>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1625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a:extLst>
            <a:ext uri="{FF2B5EF4-FFF2-40B4-BE49-F238E27FC236}">
              <a16:creationId xmlns:a16="http://schemas.microsoft.com/office/drawing/2014/main" id="{7A899B95-A67E-F1F1-BF21-FB0E6A76C040}"/>
            </a:ext>
          </a:extLst>
        </p:cNvPr>
        <p:cNvGrpSpPr/>
        <p:nvPr/>
      </p:nvGrpSpPr>
      <p:grpSpPr>
        <a:xfrm>
          <a:off x="0" y="0"/>
          <a:ext cx="0" cy="0"/>
          <a:chOff x="0" y="0"/>
          <a:chExt cx="0" cy="0"/>
        </a:xfrm>
      </p:grpSpPr>
      <p:sp>
        <p:nvSpPr>
          <p:cNvPr id="92" name="Google Shape;92;p2:notes">
            <a:extLst>
              <a:ext uri="{FF2B5EF4-FFF2-40B4-BE49-F238E27FC236}">
                <a16:creationId xmlns:a16="http://schemas.microsoft.com/office/drawing/2014/main" id="{75FD0372-D8AF-76EC-8306-5CC21B99EBFF}"/>
              </a:ext>
            </a:extLst>
          </p:cNvPr>
          <p:cNvSpPr txBox="1">
            <a:spLocks noGrp="1"/>
          </p:cNvSpPr>
          <p:nvPr>
            <p:ph type="body" idx="1"/>
          </p:nvPr>
        </p:nvSpPr>
        <p:spPr>
          <a:xfrm>
            <a:off x="680720" y="4783307"/>
            <a:ext cx="5445760" cy="3913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 name="Google Shape;93;p2:notes">
            <a:extLst>
              <a:ext uri="{FF2B5EF4-FFF2-40B4-BE49-F238E27FC236}">
                <a16:creationId xmlns:a16="http://schemas.microsoft.com/office/drawing/2014/main" id="{17805041-25E6-3A0E-1137-7C6C6082A137}"/>
              </a:ext>
            </a:extLst>
          </p:cNvPr>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9691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a:extLst>
            <a:ext uri="{FF2B5EF4-FFF2-40B4-BE49-F238E27FC236}">
              <a16:creationId xmlns:a16="http://schemas.microsoft.com/office/drawing/2014/main" id="{4561FD26-1B18-675D-817C-4A6546F5FD00}"/>
            </a:ext>
          </a:extLst>
        </p:cNvPr>
        <p:cNvGrpSpPr/>
        <p:nvPr/>
      </p:nvGrpSpPr>
      <p:grpSpPr>
        <a:xfrm>
          <a:off x="0" y="0"/>
          <a:ext cx="0" cy="0"/>
          <a:chOff x="0" y="0"/>
          <a:chExt cx="0" cy="0"/>
        </a:xfrm>
      </p:grpSpPr>
      <p:sp>
        <p:nvSpPr>
          <p:cNvPr id="92" name="Google Shape;92;p2:notes">
            <a:extLst>
              <a:ext uri="{FF2B5EF4-FFF2-40B4-BE49-F238E27FC236}">
                <a16:creationId xmlns:a16="http://schemas.microsoft.com/office/drawing/2014/main" id="{37BBBA24-E7B9-3E18-59FE-A707C29C89F7}"/>
              </a:ext>
            </a:extLst>
          </p:cNvPr>
          <p:cNvSpPr txBox="1">
            <a:spLocks noGrp="1"/>
          </p:cNvSpPr>
          <p:nvPr>
            <p:ph type="body" idx="1"/>
          </p:nvPr>
        </p:nvSpPr>
        <p:spPr>
          <a:xfrm>
            <a:off x="680720" y="4783307"/>
            <a:ext cx="5445760" cy="3913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 name="Google Shape;93;p2:notes">
            <a:extLst>
              <a:ext uri="{FF2B5EF4-FFF2-40B4-BE49-F238E27FC236}">
                <a16:creationId xmlns:a16="http://schemas.microsoft.com/office/drawing/2014/main" id="{C74CED46-1AC0-FEC0-215C-044064EDC71B}"/>
              </a:ext>
            </a:extLst>
          </p:cNvPr>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1641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a:extLst>
            <a:ext uri="{FF2B5EF4-FFF2-40B4-BE49-F238E27FC236}">
              <a16:creationId xmlns:a16="http://schemas.microsoft.com/office/drawing/2014/main" id="{BB0A9842-3754-F503-C72B-925888C2EB64}"/>
            </a:ext>
          </a:extLst>
        </p:cNvPr>
        <p:cNvGrpSpPr/>
        <p:nvPr/>
      </p:nvGrpSpPr>
      <p:grpSpPr>
        <a:xfrm>
          <a:off x="0" y="0"/>
          <a:ext cx="0" cy="0"/>
          <a:chOff x="0" y="0"/>
          <a:chExt cx="0" cy="0"/>
        </a:xfrm>
      </p:grpSpPr>
      <p:sp>
        <p:nvSpPr>
          <p:cNvPr id="92" name="Google Shape;92;p2:notes">
            <a:extLst>
              <a:ext uri="{FF2B5EF4-FFF2-40B4-BE49-F238E27FC236}">
                <a16:creationId xmlns:a16="http://schemas.microsoft.com/office/drawing/2014/main" id="{0AD6FA80-A404-B665-8954-F2C44920F2EE}"/>
              </a:ext>
            </a:extLst>
          </p:cNvPr>
          <p:cNvSpPr txBox="1">
            <a:spLocks noGrp="1"/>
          </p:cNvSpPr>
          <p:nvPr>
            <p:ph type="body" idx="1"/>
          </p:nvPr>
        </p:nvSpPr>
        <p:spPr>
          <a:xfrm>
            <a:off x="680720" y="4783307"/>
            <a:ext cx="5445760" cy="3913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 name="Google Shape;93;p2:notes">
            <a:extLst>
              <a:ext uri="{FF2B5EF4-FFF2-40B4-BE49-F238E27FC236}">
                <a16:creationId xmlns:a16="http://schemas.microsoft.com/office/drawing/2014/main" id="{E71EC116-844A-9585-85DE-878A5605D98B}"/>
              </a:ext>
            </a:extLst>
          </p:cNvPr>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0344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a:extLst>
            <a:ext uri="{FF2B5EF4-FFF2-40B4-BE49-F238E27FC236}">
              <a16:creationId xmlns:a16="http://schemas.microsoft.com/office/drawing/2014/main" id="{9E22F5C8-C1F7-59E8-C459-CE7404C3A9B6}"/>
            </a:ext>
          </a:extLst>
        </p:cNvPr>
        <p:cNvGrpSpPr/>
        <p:nvPr/>
      </p:nvGrpSpPr>
      <p:grpSpPr>
        <a:xfrm>
          <a:off x="0" y="0"/>
          <a:ext cx="0" cy="0"/>
          <a:chOff x="0" y="0"/>
          <a:chExt cx="0" cy="0"/>
        </a:xfrm>
      </p:grpSpPr>
      <p:sp>
        <p:nvSpPr>
          <p:cNvPr id="92" name="Google Shape;92;p2:notes">
            <a:extLst>
              <a:ext uri="{FF2B5EF4-FFF2-40B4-BE49-F238E27FC236}">
                <a16:creationId xmlns:a16="http://schemas.microsoft.com/office/drawing/2014/main" id="{F583CF0A-CF70-0742-8428-0A1B29161BEC}"/>
              </a:ext>
            </a:extLst>
          </p:cNvPr>
          <p:cNvSpPr txBox="1">
            <a:spLocks noGrp="1"/>
          </p:cNvSpPr>
          <p:nvPr>
            <p:ph type="body" idx="1"/>
          </p:nvPr>
        </p:nvSpPr>
        <p:spPr>
          <a:xfrm>
            <a:off x="680720" y="4783307"/>
            <a:ext cx="5445760" cy="3913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 name="Google Shape;93;p2:notes">
            <a:extLst>
              <a:ext uri="{FF2B5EF4-FFF2-40B4-BE49-F238E27FC236}">
                <a16:creationId xmlns:a16="http://schemas.microsoft.com/office/drawing/2014/main" id="{973FC05A-DD57-E000-FBE4-38A1EC9D10B3}"/>
              </a:ext>
            </a:extLst>
          </p:cNvPr>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1103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a:extLst>
            <a:ext uri="{FF2B5EF4-FFF2-40B4-BE49-F238E27FC236}">
              <a16:creationId xmlns:a16="http://schemas.microsoft.com/office/drawing/2014/main" id="{9FD8E833-78FE-77EE-7E46-B41485B467E8}"/>
            </a:ext>
          </a:extLst>
        </p:cNvPr>
        <p:cNvGrpSpPr/>
        <p:nvPr/>
      </p:nvGrpSpPr>
      <p:grpSpPr>
        <a:xfrm>
          <a:off x="0" y="0"/>
          <a:ext cx="0" cy="0"/>
          <a:chOff x="0" y="0"/>
          <a:chExt cx="0" cy="0"/>
        </a:xfrm>
      </p:grpSpPr>
      <p:sp>
        <p:nvSpPr>
          <p:cNvPr id="92" name="Google Shape;92;p2:notes">
            <a:extLst>
              <a:ext uri="{FF2B5EF4-FFF2-40B4-BE49-F238E27FC236}">
                <a16:creationId xmlns:a16="http://schemas.microsoft.com/office/drawing/2014/main" id="{1AE60ABD-7B90-141C-9AE0-623FB6FE2DD1}"/>
              </a:ext>
            </a:extLst>
          </p:cNvPr>
          <p:cNvSpPr txBox="1">
            <a:spLocks noGrp="1"/>
          </p:cNvSpPr>
          <p:nvPr>
            <p:ph type="body" idx="1"/>
          </p:nvPr>
        </p:nvSpPr>
        <p:spPr>
          <a:xfrm>
            <a:off x="680720" y="4783307"/>
            <a:ext cx="5445760" cy="3913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 name="Google Shape;93;p2:notes">
            <a:extLst>
              <a:ext uri="{FF2B5EF4-FFF2-40B4-BE49-F238E27FC236}">
                <a16:creationId xmlns:a16="http://schemas.microsoft.com/office/drawing/2014/main" id="{9F25A2A5-A684-700F-A5B6-FCDFE5747553}"/>
              </a:ext>
            </a:extLst>
          </p:cNvPr>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0175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a:extLst>
            <a:ext uri="{FF2B5EF4-FFF2-40B4-BE49-F238E27FC236}">
              <a16:creationId xmlns:a16="http://schemas.microsoft.com/office/drawing/2014/main" id="{DBAF26F7-9CC1-4A85-A25F-4EFB062ACB56}"/>
            </a:ext>
          </a:extLst>
        </p:cNvPr>
        <p:cNvGrpSpPr/>
        <p:nvPr/>
      </p:nvGrpSpPr>
      <p:grpSpPr>
        <a:xfrm>
          <a:off x="0" y="0"/>
          <a:ext cx="0" cy="0"/>
          <a:chOff x="0" y="0"/>
          <a:chExt cx="0" cy="0"/>
        </a:xfrm>
      </p:grpSpPr>
      <p:sp>
        <p:nvSpPr>
          <p:cNvPr id="92" name="Google Shape;92;p2:notes">
            <a:extLst>
              <a:ext uri="{FF2B5EF4-FFF2-40B4-BE49-F238E27FC236}">
                <a16:creationId xmlns:a16="http://schemas.microsoft.com/office/drawing/2014/main" id="{AA3C7009-0095-9859-0BB5-FE3FB5BB89F0}"/>
              </a:ext>
            </a:extLst>
          </p:cNvPr>
          <p:cNvSpPr txBox="1">
            <a:spLocks noGrp="1"/>
          </p:cNvSpPr>
          <p:nvPr>
            <p:ph type="body" idx="1"/>
          </p:nvPr>
        </p:nvSpPr>
        <p:spPr>
          <a:xfrm>
            <a:off x="680720" y="4783307"/>
            <a:ext cx="5445760" cy="3913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 name="Google Shape;93;p2:notes">
            <a:extLst>
              <a:ext uri="{FF2B5EF4-FFF2-40B4-BE49-F238E27FC236}">
                <a16:creationId xmlns:a16="http://schemas.microsoft.com/office/drawing/2014/main" id="{B7824527-2521-5E42-297F-7E03402CEFA4}"/>
              </a:ext>
            </a:extLst>
          </p:cNvPr>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3194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a:extLst>
            <a:ext uri="{FF2B5EF4-FFF2-40B4-BE49-F238E27FC236}">
              <a16:creationId xmlns:a16="http://schemas.microsoft.com/office/drawing/2014/main" id="{3CF59C48-6D5D-2B09-9AEF-FA7DD7F941D9}"/>
            </a:ext>
          </a:extLst>
        </p:cNvPr>
        <p:cNvGrpSpPr/>
        <p:nvPr/>
      </p:nvGrpSpPr>
      <p:grpSpPr>
        <a:xfrm>
          <a:off x="0" y="0"/>
          <a:ext cx="0" cy="0"/>
          <a:chOff x="0" y="0"/>
          <a:chExt cx="0" cy="0"/>
        </a:xfrm>
      </p:grpSpPr>
      <p:sp>
        <p:nvSpPr>
          <p:cNvPr id="92" name="Google Shape;92;p2:notes">
            <a:extLst>
              <a:ext uri="{FF2B5EF4-FFF2-40B4-BE49-F238E27FC236}">
                <a16:creationId xmlns:a16="http://schemas.microsoft.com/office/drawing/2014/main" id="{953D5650-A37D-297B-DD42-05A9BB5DF563}"/>
              </a:ext>
            </a:extLst>
          </p:cNvPr>
          <p:cNvSpPr txBox="1">
            <a:spLocks noGrp="1"/>
          </p:cNvSpPr>
          <p:nvPr>
            <p:ph type="body" idx="1"/>
          </p:nvPr>
        </p:nvSpPr>
        <p:spPr>
          <a:xfrm>
            <a:off x="680720" y="4783307"/>
            <a:ext cx="5445760" cy="3913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 name="Google Shape;93;p2:notes">
            <a:extLst>
              <a:ext uri="{FF2B5EF4-FFF2-40B4-BE49-F238E27FC236}">
                <a16:creationId xmlns:a16="http://schemas.microsoft.com/office/drawing/2014/main" id="{2709115B-42B5-D387-03BE-7ED3C580C58B}"/>
              </a:ext>
            </a:extLst>
          </p:cNvPr>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30159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a:extLst>
            <a:ext uri="{FF2B5EF4-FFF2-40B4-BE49-F238E27FC236}">
              <a16:creationId xmlns:a16="http://schemas.microsoft.com/office/drawing/2014/main" id="{BD744754-9B90-7818-D661-2E6CDE14ED4C}"/>
            </a:ext>
          </a:extLst>
        </p:cNvPr>
        <p:cNvGrpSpPr/>
        <p:nvPr/>
      </p:nvGrpSpPr>
      <p:grpSpPr>
        <a:xfrm>
          <a:off x="0" y="0"/>
          <a:ext cx="0" cy="0"/>
          <a:chOff x="0" y="0"/>
          <a:chExt cx="0" cy="0"/>
        </a:xfrm>
      </p:grpSpPr>
      <p:sp>
        <p:nvSpPr>
          <p:cNvPr id="92" name="Google Shape;92;p2:notes">
            <a:extLst>
              <a:ext uri="{FF2B5EF4-FFF2-40B4-BE49-F238E27FC236}">
                <a16:creationId xmlns:a16="http://schemas.microsoft.com/office/drawing/2014/main" id="{51997F1B-09CA-C9E8-E968-ABD35DFAB29F}"/>
              </a:ext>
            </a:extLst>
          </p:cNvPr>
          <p:cNvSpPr txBox="1">
            <a:spLocks noGrp="1"/>
          </p:cNvSpPr>
          <p:nvPr>
            <p:ph type="body" idx="1"/>
          </p:nvPr>
        </p:nvSpPr>
        <p:spPr>
          <a:xfrm>
            <a:off x="680720" y="4783307"/>
            <a:ext cx="5445760" cy="3913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 name="Google Shape;93;p2:notes">
            <a:extLst>
              <a:ext uri="{FF2B5EF4-FFF2-40B4-BE49-F238E27FC236}">
                <a16:creationId xmlns:a16="http://schemas.microsoft.com/office/drawing/2014/main" id="{128C7BF5-B93B-22BC-F0A5-0FC3E0F72C6E}"/>
              </a:ext>
            </a:extLst>
          </p:cNvPr>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34293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a:extLst>
            <a:ext uri="{FF2B5EF4-FFF2-40B4-BE49-F238E27FC236}">
              <a16:creationId xmlns:a16="http://schemas.microsoft.com/office/drawing/2014/main" id="{7F94A2F5-F253-F71F-FAAE-E2F66E37EE48}"/>
            </a:ext>
          </a:extLst>
        </p:cNvPr>
        <p:cNvGrpSpPr/>
        <p:nvPr/>
      </p:nvGrpSpPr>
      <p:grpSpPr>
        <a:xfrm>
          <a:off x="0" y="0"/>
          <a:ext cx="0" cy="0"/>
          <a:chOff x="0" y="0"/>
          <a:chExt cx="0" cy="0"/>
        </a:xfrm>
      </p:grpSpPr>
      <p:sp>
        <p:nvSpPr>
          <p:cNvPr id="92" name="Google Shape;92;p2:notes">
            <a:extLst>
              <a:ext uri="{FF2B5EF4-FFF2-40B4-BE49-F238E27FC236}">
                <a16:creationId xmlns:a16="http://schemas.microsoft.com/office/drawing/2014/main" id="{17635099-4794-2112-D2F4-873AAEEAD0F2}"/>
              </a:ext>
            </a:extLst>
          </p:cNvPr>
          <p:cNvSpPr txBox="1">
            <a:spLocks noGrp="1"/>
          </p:cNvSpPr>
          <p:nvPr>
            <p:ph type="body" idx="1"/>
          </p:nvPr>
        </p:nvSpPr>
        <p:spPr>
          <a:xfrm>
            <a:off x="680720" y="4783307"/>
            <a:ext cx="5445760" cy="3913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 name="Google Shape;93;p2:notes">
            <a:extLst>
              <a:ext uri="{FF2B5EF4-FFF2-40B4-BE49-F238E27FC236}">
                <a16:creationId xmlns:a16="http://schemas.microsoft.com/office/drawing/2014/main" id="{44EFCE66-7754-886E-9321-FBE0B01818D5}"/>
              </a:ext>
            </a:extLst>
          </p:cNvPr>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503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a:extLst>
            <a:ext uri="{FF2B5EF4-FFF2-40B4-BE49-F238E27FC236}">
              <a16:creationId xmlns:a16="http://schemas.microsoft.com/office/drawing/2014/main" id="{DC7C70D2-C9FD-8CF6-950C-759FD0337A59}"/>
            </a:ext>
          </a:extLst>
        </p:cNvPr>
        <p:cNvGrpSpPr/>
        <p:nvPr/>
      </p:nvGrpSpPr>
      <p:grpSpPr>
        <a:xfrm>
          <a:off x="0" y="0"/>
          <a:ext cx="0" cy="0"/>
          <a:chOff x="0" y="0"/>
          <a:chExt cx="0" cy="0"/>
        </a:xfrm>
      </p:grpSpPr>
      <p:sp>
        <p:nvSpPr>
          <p:cNvPr id="92" name="Google Shape;92;p2:notes">
            <a:extLst>
              <a:ext uri="{FF2B5EF4-FFF2-40B4-BE49-F238E27FC236}">
                <a16:creationId xmlns:a16="http://schemas.microsoft.com/office/drawing/2014/main" id="{2E4CF1F1-0A60-3EEF-6EFB-30FEF1FCF006}"/>
              </a:ext>
            </a:extLst>
          </p:cNvPr>
          <p:cNvSpPr txBox="1">
            <a:spLocks noGrp="1"/>
          </p:cNvSpPr>
          <p:nvPr>
            <p:ph type="body" idx="1"/>
          </p:nvPr>
        </p:nvSpPr>
        <p:spPr>
          <a:xfrm>
            <a:off x="680720" y="4783307"/>
            <a:ext cx="5445760" cy="3913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 name="Google Shape;93;p2:notes">
            <a:extLst>
              <a:ext uri="{FF2B5EF4-FFF2-40B4-BE49-F238E27FC236}">
                <a16:creationId xmlns:a16="http://schemas.microsoft.com/office/drawing/2014/main" id="{5680B239-80BC-1AC8-88FE-D4C43659F4A8}"/>
              </a:ext>
            </a:extLst>
          </p:cNvPr>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96816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a:extLst>
            <a:ext uri="{FF2B5EF4-FFF2-40B4-BE49-F238E27FC236}">
              <a16:creationId xmlns:a16="http://schemas.microsoft.com/office/drawing/2014/main" id="{330B9B2E-5D5D-D1FC-FC3C-B6A3F2FA1DA2}"/>
            </a:ext>
          </a:extLst>
        </p:cNvPr>
        <p:cNvGrpSpPr/>
        <p:nvPr/>
      </p:nvGrpSpPr>
      <p:grpSpPr>
        <a:xfrm>
          <a:off x="0" y="0"/>
          <a:ext cx="0" cy="0"/>
          <a:chOff x="0" y="0"/>
          <a:chExt cx="0" cy="0"/>
        </a:xfrm>
      </p:grpSpPr>
      <p:sp>
        <p:nvSpPr>
          <p:cNvPr id="92" name="Google Shape;92;p2:notes">
            <a:extLst>
              <a:ext uri="{FF2B5EF4-FFF2-40B4-BE49-F238E27FC236}">
                <a16:creationId xmlns:a16="http://schemas.microsoft.com/office/drawing/2014/main" id="{87027CFE-A6EC-65A8-102F-F82E36987062}"/>
              </a:ext>
            </a:extLst>
          </p:cNvPr>
          <p:cNvSpPr txBox="1">
            <a:spLocks noGrp="1"/>
          </p:cNvSpPr>
          <p:nvPr>
            <p:ph type="body" idx="1"/>
          </p:nvPr>
        </p:nvSpPr>
        <p:spPr>
          <a:xfrm>
            <a:off x="680720" y="4783307"/>
            <a:ext cx="5445760" cy="3913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 name="Google Shape;93;p2:notes">
            <a:extLst>
              <a:ext uri="{FF2B5EF4-FFF2-40B4-BE49-F238E27FC236}">
                <a16:creationId xmlns:a16="http://schemas.microsoft.com/office/drawing/2014/main" id="{66D47906-7473-35E4-23BA-5E98BBEA0B66}"/>
              </a:ext>
            </a:extLst>
          </p:cNvPr>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1151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a:extLst>
            <a:ext uri="{FF2B5EF4-FFF2-40B4-BE49-F238E27FC236}">
              <a16:creationId xmlns:a16="http://schemas.microsoft.com/office/drawing/2014/main" id="{EB23B0D3-56CC-F35F-2094-262178B67AE0}"/>
            </a:ext>
          </a:extLst>
        </p:cNvPr>
        <p:cNvGrpSpPr/>
        <p:nvPr/>
      </p:nvGrpSpPr>
      <p:grpSpPr>
        <a:xfrm>
          <a:off x="0" y="0"/>
          <a:ext cx="0" cy="0"/>
          <a:chOff x="0" y="0"/>
          <a:chExt cx="0" cy="0"/>
        </a:xfrm>
      </p:grpSpPr>
      <p:sp>
        <p:nvSpPr>
          <p:cNvPr id="92" name="Google Shape;92;p2:notes">
            <a:extLst>
              <a:ext uri="{FF2B5EF4-FFF2-40B4-BE49-F238E27FC236}">
                <a16:creationId xmlns:a16="http://schemas.microsoft.com/office/drawing/2014/main" id="{8E195138-956C-3BA9-0D62-A05982D1FB30}"/>
              </a:ext>
            </a:extLst>
          </p:cNvPr>
          <p:cNvSpPr txBox="1">
            <a:spLocks noGrp="1"/>
          </p:cNvSpPr>
          <p:nvPr>
            <p:ph type="body" idx="1"/>
          </p:nvPr>
        </p:nvSpPr>
        <p:spPr>
          <a:xfrm>
            <a:off x="680720" y="4783307"/>
            <a:ext cx="5445760" cy="3913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 name="Google Shape;93;p2:notes">
            <a:extLst>
              <a:ext uri="{FF2B5EF4-FFF2-40B4-BE49-F238E27FC236}">
                <a16:creationId xmlns:a16="http://schemas.microsoft.com/office/drawing/2014/main" id="{315F17F6-69A2-F315-357C-A66E996928A5}"/>
              </a:ext>
            </a:extLst>
          </p:cNvPr>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90914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a:extLst>
            <a:ext uri="{FF2B5EF4-FFF2-40B4-BE49-F238E27FC236}">
              <a16:creationId xmlns:a16="http://schemas.microsoft.com/office/drawing/2014/main" id="{0B3C8AA7-DB7D-7559-49B4-CB254C2FF2C2}"/>
            </a:ext>
          </a:extLst>
        </p:cNvPr>
        <p:cNvGrpSpPr/>
        <p:nvPr/>
      </p:nvGrpSpPr>
      <p:grpSpPr>
        <a:xfrm>
          <a:off x="0" y="0"/>
          <a:ext cx="0" cy="0"/>
          <a:chOff x="0" y="0"/>
          <a:chExt cx="0" cy="0"/>
        </a:xfrm>
      </p:grpSpPr>
      <p:sp>
        <p:nvSpPr>
          <p:cNvPr id="92" name="Google Shape;92;p2:notes">
            <a:extLst>
              <a:ext uri="{FF2B5EF4-FFF2-40B4-BE49-F238E27FC236}">
                <a16:creationId xmlns:a16="http://schemas.microsoft.com/office/drawing/2014/main" id="{4F6E8BDE-D854-2B0F-21E7-3172A566A39E}"/>
              </a:ext>
            </a:extLst>
          </p:cNvPr>
          <p:cNvSpPr txBox="1">
            <a:spLocks noGrp="1"/>
          </p:cNvSpPr>
          <p:nvPr>
            <p:ph type="body" idx="1"/>
          </p:nvPr>
        </p:nvSpPr>
        <p:spPr>
          <a:xfrm>
            <a:off x="680720" y="4783307"/>
            <a:ext cx="5445760" cy="3913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 name="Google Shape;93;p2:notes">
            <a:extLst>
              <a:ext uri="{FF2B5EF4-FFF2-40B4-BE49-F238E27FC236}">
                <a16:creationId xmlns:a16="http://schemas.microsoft.com/office/drawing/2014/main" id="{529120A7-9A09-3765-078C-D8F0CAF6420D}"/>
              </a:ext>
            </a:extLst>
          </p:cNvPr>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55439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a:extLst>
            <a:ext uri="{FF2B5EF4-FFF2-40B4-BE49-F238E27FC236}">
              <a16:creationId xmlns:a16="http://schemas.microsoft.com/office/drawing/2014/main" id="{B9F4FF6C-EAB8-CAC6-0027-429F20B79B8F}"/>
            </a:ext>
          </a:extLst>
        </p:cNvPr>
        <p:cNvGrpSpPr/>
        <p:nvPr/>
      </p:nvGrpSpPr>
      <p:grpSpPr>
        <a:xfrm>
          <a:off x="0" y="0"/>
          <a:ext cx="0" cy="0"/>
          <a:chOff x="0" y="0"/>
          <a:chExt cx="0" cy="0"/>
        </a:xfrm>
      </p:grpSpPr>
      <p:sp>
        <p:nvSpPr>
          <p:cNvPr id="92" name="Google Shape;92;p2:notes">
            <a:extLst>
              <a:ext uri="{FF2B5EF4-FFF2-40B4-BE49-F238E27FC236}">
                <a16:creationId xmlns:a16="http://schemas.microsoft.com/office/drawing/2014/main" id="{1B481A1F-46A9-DA49-E6B7-807FF720EAFD}"/>
              </a:ext>
            </a:extLst>
          </p:cNvPr>
          <p:cNvSpPr txBox="1">
            <a:spLocks noGrp="1"/>
          </p:cNvSpPr>
          <p:nvPr>
            <p:ph type="body" idx="1"/>
          </p:nvPr>
        </p:nvSpPr>
        <p:spPr>
          <a:xfrm>
            <a:off x="680720" y="4783307"/>
            <a:ext cx="5445760" cy="3913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 name="Google Shape;93;p2:notes">
            <a:extLst>
              <a:ext uri="{FF2B5EF4-FFF2-40B4-BE49-F238E27FC236}">
                <a16:creationId xmlns:a16="http://schemas.microsoft.com/office/drawing/2014/main" id="{76A6A93A-6CF3-F3C0-C893-1506D08B14B5}"/>
              </a:ext>
            </a:extLst>
          </p:cNvPr>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5891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a:extLst>
            <a:ext uri="{FF2B5EF4-FFF2-40B4-BE49-F238E27FC236}">
              <a16:creationId xmlns:a16="http://schemas.microsoft.com/office/drawing/2014/main" id="{23623BDA-885A-6F2A-7B21-0DFF6856BF2C}"/>
            </a:ext>
          </a:extLst>
        </p:cNvPr>
        <p:cNvGrpSpPr/>
        <p:nvPr/>
      </p:nvGrpSpPr>
      <p:grpSpPr>
        <a:xfrm>
          <a:off x="0" y="0"/>
          <a:ext cx="0" cy="0"/>
          <a:chOff x="0" y="0"/>
          <a:chExt cx="0" cy="0"/>
        </a:xfrm>
      </p:grpSpPr>
      <p:sp>
        <p:nvSpPr>
          <p:cNvPr id="92" name="Google Shape;92;p2:notes">
            <a:extLst>
              <a:ext uri="{FF2B5EF4-FFF2-40B4-BE49-F238E27FC236}">
                <a16:creationId xmlns:a16="http://schemas.microsoft.com/office/drawing/2014/main" id="{1513124F-3990-D1F9-349C-5F45F0D64099}"/>
              </a:ext>
            </a:extLst>
          </p:cNvPr>
          <p:cNvSpPr txBox="1">
            <a:spLocks noGrp="1"/>
          </p:cNvSpPr>
          <p:nvPr>
            <p:ph type="body" idx="1"/>
          </p:nvPr>
        </p:nvSpPr>
        <p:spPr>
          <a:xfrm>
            <a:off x="680720" y="4783307"/>
            <a:ext cx="5445760" cy="3913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 name="Google Shape;93;p2:notes">
            <a:extLst>
              <a:ext uri="{FF2B5EF4-FFF2-40B4-BE49-F238E27FC236}">
                <a16:creationId xmlns:a16="http://schemas.microsoft.com/office/drawing/2014/main" id="{E6EAABB8-D1A7-29CE-3AA5-7CCE62E89A08}"/>
              </a:ext>
            </a:extLst>
          </p:cNvPr>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3088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a:extLst>
            <a:ext uri="{FF2B5EF4-FFF2-40B4-BE49-F238E27FC236}">
              <a16:creationId xmlns:a16="http://schemas.microsoft.com/office/drawing/2014/main" id="{6DA9C984-FDBB-09E3-FE7D-A51EC68BA204}"/>
            </a:ext>
          </a:extLst>
        </p:cNvPr>
        <p:cNvGrpSpPr/>
        <p:nvPr/>
      </p:nvGrpSpPr>
      <p:grpSpPr>
        <a:xfrm>
          <a:off x="0" y="0"/>
          <a:ext cx="0" cy="0"/>
          <a:chOff x="0" y="0"/>
          <a:chExt cx="0" cy="0"/>
        </a:xfrm>
      </p:grpSpPr>
      <p:sp>
        <p:nvSpPr>
          <p:cNvPr id="92" name="Google Shape;92;p2:notes">
            <a:extLst>
              <a:ext uri="{FF2B5EF4-FFF2-40B4-BE49-F238E27FC236}">
                <a16:creationId xmlns:a16="http://schemas.microsoft.com/office/drawing/2014/main" id="{E6AEC927-E906-DF7E-CBC8-E84719AAC6DC}"/>
              </a:ext>
            </a:extLst>
          </p:cNvPr>
          <p:cNvSpPr txBox="1">
            <a:spLocks noGrp="1"/>
          </p:cNvSpPr>
          <p:nvPr>
            <p:ph type="body" idx="1"/>
          </p:nvPr>
        </p:nvSpPr>
        <p:spPr>
          <a:xfrm>
            <a:off x="680720" y="4783307"/>
            <a:ext cx="5445760" cy="3913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 name="Google Shape;93;p2:notes">
            <a:extLst>
              <a:ext uri="{FF2B5EF4-FFF2-40B4-BE49-F238E27FC236}">
                <a16:creationId xmlns:a16="http://schemas.microsoft.com/office/drawing/2014/main" id="{41257617-D65C-21B3-A2D6-64F4640DF1BB}"/>
              </a:ext>
            </a:extLst>
          </p:cNvPr>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7046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a:extLst>
            <a:ext uri="{FF2B5EF4-FFF2-40B4-BE49-F238E27FC236}">
              <a16:creationId xmlns:a16="http://schemas.microsoft.com/office/drawing/2014/main" id="{A27050D1-DE33-48B2-09CE-EF906C92E6F0}"/>
            </a:ext>
          </a:extLst>
        </p:cNvPr>
        <p:cNvGrpSpPr/>
        <p:nvPr/>
      </p:nvGrpSpPr>
      <p:grpSpPr>
        <a:xfrm>
          <a:off x="0" y="0"/>
          <a:ext cx="0" cy="0"/>
          <a:chOff x="0" y="0"/>
          <a:chExt cx="0" cy="0"/>
        </a:xfrm>
      </p:grpSpPr>
      <p:sp>
        <p:nvSpPr>
          <p:cNvPr id="92" name="Google Shape;92;p2:notes">
            <a:extLst>
              <a:ext uri="{FF2B5EF4-FFF2-40B4-BE49-F238E27FC236}">
                <a16:creationId xmlns:a16="http://schemas.microsoft.com/office/drawing/2014/main" id="{739EEBC0-5E3A-D479-529B-CC3FF26BE516}"/>
              </a:ext>
            </a:extLst>
          </p:cNvPr>
          <p:cNvSpPr txBox="1">
            <a:spLocks noGrp="1"/>
          </p:cNvSpPr>
          <p:nvPr>
            <p:ph type="body" idx="1"/>
          </p:nvPr>
        </p:nvSpPr>
        <p:spPr>
          <a:xfrm>
            <a:off x="680720" y="4783307"/>
            <a:ext cx="5445760" cy="3913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 name="Google Shape;93;p2:notes">
            <a:extLst>
              <a:ext uri="{FF2B5EF4-FFF2-40B4-BE49-F238E27FC236}">
                <a16:creationId xmlns:a16="http://schemas.microsoft.com/office/drawing/2014/main" id="{F17CD5B4-AF50-8AE8-20B5-F78E52978110}"/>
              </a:ext>
            </a:extLst>
          </p:cNvPr>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9579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a:extLst>
            <a:ext uri="{FF2B5EF4-FFF2-40B4-BE49-F238E27FC236}">
              <a16:creationId xmlns:a16="http://schemas.microsoft.com/office/drawing/2014/main" id="{214A4BA8-2D04-2B37-68C5-CB36F7657840}"/>
            </a:ext>
          </a:extLst>
        </p:cNvPr>
        <p:cNvGrpSpPr/>
        <p:nvPr/>
      </p:nvGrpSpPr>
      <p:grpSpPr>
        <a:xfrm>
          <a:off x="0" y="0"/>
          <a:ext cx="0" cy="0"/>
          <a:chOff x="0" y="0"/>
          <a:chExt cx="0" cy="0"/>
        </a:xfrm>
      </p:grpSpPr>
      <p:sp>
        <p:nvSpPr>
          <p:cNvPr id="92" name="Google Shape;92;p2:notes">
            <a:extLst>
              <a:ext uri="{FF2B5EF4-FFF2-40B4-BE49-F238E27FC236}">
                <a16:creationId xmlns:a16="http://schemas.microsoft.com/office/drawing/2014/main" id="{D094401F-60D4-4F59-159A-F02950E5BEF7}"/>
              </a:ext>
            </a:extLst>
          </p:cNvPr>
          <p:cNvSpPr txBox="1">
            <a:spLocks noGrp="1"/>
          </p:cNvSpPr>
          <p:nvPr>
            <p:ph type="body" idx="1"/>
          </p:nvPr>
        </p:nvSpPr>
        <p:spPr>
          <a:xfrm>
            <a:off x="680720" y="4783307"/>
            <a:ext cx="5445760" cy="3913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 name="Google Shape;93;p2:notes">
            <a:extLst>
              <a:ext uri="{FF2B5EF4-FFF2-40B4-BE49-F238E27FC236}">
                <a16:creationId xmlns:a16="http://schemas.microsoft.com/office/drawing/2014/main" id="{411C03D8-ED8F-CFC5-B95C-0310B32C524E}"/>
              </a:ext>
            </a:extLst>
          </p:cNvPr>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9517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a:extLst>
            <a:ext uri="{FF2B5EF4-FFF2-40B4-BE49-F238E27FC236}">
              <a16:creationId xmlns:a16="http://schemas.microsoft.com/office/drawing/2014/main" id="{93B04EB4-F9F6-67BD-EF2D-F8AE83E6ADE3}"/>
            </a:ext>
          </a:extLst>
        </p:cNvPr>
        <p:cNvGrpSpPr/>
        <p:nvPr/>
      </p:nvGrpSpPr>
      <p:grpSpPr>
        <a:xfrm>
          <a:off x="0" y="0"/>
          <a:ext cx="0" cy="0"/>
          <a:chOff x="0" y="0"/>
          <a:chExt cx="0" cy="0"/>
        </a:xfrm>
      </p:grpSpPr>
      <p:sp>
        <p:nvSpPr>
          <p:cNvPr id="92" name="Google Shape;92;p2:notes">
            <a:extLst>
              <a:ext uri="{FF2B5EF4-FFF2-40B4-BE49-F238E27FC236}">
                <a16:creationId xmlns:a16="http://schemas.microsoft.com/office/drawing/2014/main" id="{213DF45D-A130-4109-45FF-B7089083AFCB}"/>
              </a:ext>
            </a:extLst>
          </p:cNvPr>
          <p:cNvSpPr txBox="1">
            <a:spLocks noGrp="1"/>
          </p:cNvSpPr>
          <p:nvPr>
            <p:ph type="body" idx="1"/>
          </p:nvPr>
        </p:nvSpPr>
        <p:spPr>
          <a:xfrm>
            <a:off x="680720" y="4783307"/>
            <a:ext cx="5445760" cy="3913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 name="Google Shape;93;p2:notes">
            <a:extLst>
              <a:ext uri="{FF2B5EF4-FFF2-40B4-BE49-F238E27FC236}">
                <a16:creationId xmlns:a16="http://schemas.microsoft.com/office/drawing/2014/main" id="{2E9F79A7-E4BA-5FC2-7219-EB35C399D73C}"/>
              </a:ext>
            </a:extLst>
          </p:cNvPr>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8898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a:extLst>
            <a:ext uri="{FF2B5EF4-FFF2-40B4-BE49-F238E27FC236}">
              <a16:creationId xmlns:a16="http://schemas.microsoft.com/office/drawing/2014/main" id="{CC7DD75E-4760-AB7E-5B42-D889D8F3491A}"/>
            </a:ext>
          </a:extLst>
        </p:cNvPr>
        <p:cNvGrpSpPr/>
        <p:nvPr/>
      </p:nvGrpSpPr>
      <p:grpSpPr>
        <a:xfrm>
          <a:off x="0" y="0"/>
          <a:ext cx="0" cy="0"/>
          <a:chOff x="0" y="0"/>
          <a:chExt cx="0" cy="0"/>
        </a:xfrm>
      </p:grpSpPr>
      <p:sp>
        <p:nvSpPr>
          <p:cNvPr id="92" name="Google Shape;92;p2:notes">
            <a:extLst>
              <a:ext uri="{FF2B5EF4-FFF2-40B4-BE49-F238E27FC236}">
                <a16:creationId xmlns:a16="http://schemas.microsoft.com/office/drawing/2014/main" id="{13E2A36B-5739-8028-2752-B2BE1D044C1A}"/>
              </a:ext>
            </a:extLst>
          </p:cNvPr>
          <p:cNvSpPr txBox="1">
            <a:spLocks noGrp="1"/>
          </p:cNvSpPr>
          <p:nvPr>
            <p:ph type="body" idx="1"/>
          </p:nvPr>
        </p:nvSpPr>
        <p:spPr>
          <a:xfrm>
            <a:off x="680720" y="4783307"/>
            <a:ext cx="5445760" cy="3913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 name="Google Shape;93;p2:notes">
            <a:extLst>
              <a:ext uri="{FF2B5EF4-FFF2-40B4-BE49-F238E27FC236}">
                <a16:creationId xmlns:a16="http://schemas.microsoft.com/office/drawing/2014/main" id="{523B5625-EBA1-2610-F354-DA465448D991}"/>
              </a:ext>
            </a:extLst>
          </p:cNvPr>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0193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Open Sans"/>
              <a:buNone/>
              <a:defRPr sz="400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atin typeface="Open Sans"/>
                <a:ea typeface="Open Sans"/>
                <a:cs typeface="Open Sans"/>
                <a:sym typeface="Open Sans"/>
              </a:defRPr>
            </a:lvl1pPr>
            <a:lvl2pPr marL="914400" lvl="1" indent="-355600" algn="l">
              <a:lnSpc>
                <a:spcPct val="90000"/>
              </a:lnSpc>
              <a:spcBef>
                <a:spcPts val="500"/>
              </a:spcBef>
              <a:spcAft>
                <a:spcPts val="0"/>
              </a:spcAft>
              <a:buClr>
                <a:schemeClr val="dk1"/>
              </a:buClr>
              <a:buSzPts val="2000"/>
              <a:buChar char="•"/>
              <a:defRPr sz="2000">
                <a:latin typeface="Open Sans"/>
                <a:ea typeface="Open Sans"/>
                <a:cs typeface="Open Sans"/>
                <a:sym typeface="Open Sans"/>
              </a:defRPr>
            </a:lvl2pPr>
            <a:lvl3pPr marL="1371600" lvl="2" indent="-342900" algn="l">
              <a:lnSpc>
                <a:spcPct val="90000"/>
              </a:lnSpc>
              <a:spcBef>
                <a:spcPts val="500"/>
              </a:spcBef>
              <a:spcAft>
                <a:spcPts val="0"/>
              </a:spcAft>
              <a:buClr>
                <a:schemeClr val="dk1"/>
              </a:buClr>
              <a:buSzPts val="1800"/>
              <a:buChar char="•"/>
              <a:defRPr sz="1800">
                <a:latin typeface="Open Sans"/>
                <a:ea typeface="Open Sans"/>
                <a:cs typeface="Open Sans"/>
                <a:sym typeface="Open Sans"/>
              </a:defRPr>
            </a:lvl3pPr>
            <a:lvl4pPr marL="1828800" lvl="3" indent="-330200" algn="l">
              <a:lnSpc>
                <a:spcPct val="90000"/>
              </a:lnSpc>
              <a:spcBef>
                <a:spcPts val="500"/>
              </a:spcBef>
              <a:spcAft>
                <a:spcPts val="0"/>
              </a:spcAft>
              <a:buClr>
                <a:schemeClr val="dk1"/>
              </a:buClr>
              <a:buSzPts val="1600"/>
              <a:buChar char="•"/>
              <a:defRPr sz="1600">
                <a:latin typeface="Open Sans"/>
                <a:ea typeface="Open Sans"/>
                <a:cs typeface="Open Sans"/>
                <a:sym typeface="Open Sans"/>
              </a:defRPr>
            </a:lvl4pPr>
            <a:lvl5pPr marL="2286000" lvl="4" indent="-330200" algn="l">
              <a:lnSpc>
                <a:spcPct val="90000"/>
              </a:lnSpc>
              <a:spcBef>
                <a:spcPts val="500"/>
              </a:spcBef>
              <a:spcAft>
                <a:spcPts val="0"/>
              </a:spcAft>
              <a:buClr>
                <a:schemeClr val="dk1"/>
              </a:buClr>
              <a:buSzPts val="1600"/>
              <a:buChar char="•"/>
              <a:defRPr sz="160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a:t>© 2024 Yusarn Audrey LLC All Rights Reserved</a:t>
            </a:r>
            <a:endParaRPr dirty="0"/>
          </a:p>
        </p:txBody>
      </p:sp>
      <p:sp>
        <p:nvSpPr>
          <p:cNvPr id="26" name="Google Shape;26;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Open Sans"/>
                <a:ea typeface="Open Sans"/>
                <a:cs typeface="Open Sans"/>
                <a:sym typeface="Open Sans"/>
              </a:defRPr>
            </a:lvl1pPr>
            <a:lvl2pPr marL="0" lvl="1" indent="0" algn="r">
              <a:spcBef>
                <a:spcPts val="0"/>
              </a:spcBef>
              <a:buNone/>
              <a:defRPr sz="1200" b="0" i="0" u="none" strike="noStrike" cap="none">
                <a:solidFill>
                  <a:srgbClr val="888888"/>
                </a:solidFill>
                <a:latin typeface="Open Sans"/>
                <a:ea typeface="Open Sans"/>
                <a:cs typeface="Open Sans"/>
                <a:sym typeface="Open Sans"/>
              </a:defRPr>
            </a:lvl2pPr>
            <a:lvl3pPr marL="0" lvl="2" indent="0" algn="r">
              <a:spcBef>
                <a:spcPts val="0"/>
              </a:spcBef>
              <a:buNone/>
              <a:defRPr sz="1200" b="0" i="0" u="none" strike="noStrike" cap="none">
                <a:solidFill>
                  <a:srgbClr val="888888"/>
                </a:solidFill>
                <a:latin typeface="Open Sans"/>
                <a:ea typeface="Open Sans"/>
                <a:cs typeface="Open Sans"/>
                <a:sym typeface="Open Sans"/>
              </a:defRPr>
            </a:lvl3pPr>
            <a:lvl4pPr marL="0" lvl="3" indent="0" algn="r">
              <a:spcBef>
                <a:spcPts val="0"/>
              </a:spcBef>
              <a:buNone/>
              <a:defRPr sz="1200" b="0" i="0" u="none" strike="noStrike" cap="none">
                <a:solidFill>
                  <a:srgbClr val="888888"/>
                </a:solidFill>
                <a:latin typeface="Open Sans"/>
                <a:ea typeface="Open Sans"/>
                <a:cs typeface="Open Sans"/>
                <a:sym typeface="Open Sans"/>
              </a:defRPr>
            </a:lvl4pPr>
            <a:lvl5pPr marL="0" lvl="4" indent="0" algn="r">
              <a:spcBef>
                <a:spcPts val="0"/>
              </a:spcBef>
              <a:buNone/>
              <a:defRPr sz="1200" b="0" i="0" u="none" strike="noStrike" cap="none">
                <a:solidFill>
                  <a:srgbClr val="888888"/>
                </a:solidFill>
                <a:latin typeface="Open Sans"/>
                <a:ea typeface="Open Sans"/>
                <a:cs typeface="Open Sans"/>
                <a:sym typeface="Open Sans"/>
              </a:defRPr>
            </a:lvl5pPr>
            <a:lvl6pPr marL="0" lvl="5" indent="0" algn="r">
              <a:spcBef>
                <a:spcPts val="0"/>
              </a:spcBef>
              <a:buNone/>
              <a:defRPr sz="1200" b="0" i="0" u="none" strike="noStrike" cap="none">
                <a:solidFill>
                  <a:srgbClr val="888888"/>
                </a:solidFill>
                <a:latin typeface="Open Sans"/>
                <a:ea typeface="Open Sans"/>
                <a:cs typeface="Open Sans"/>
                <a:sym typeface="Open Sans"/>
              </a:defRPr>
            </a:lvl6pPr>
            <a:lvl7pPr marL="0" lvl="6" indent="0" algn="r">
              <a:spcBef>
                <a:spcPts val="0"/>
              </a:spcBef>
              <a:buNone/>
              <a:defRPr sz="1200" b="0" i="0" u="none" strike="noStrike" cap="none">
                <a:solidFill>
                  <a:srgbClr val="888888"/>
                </a:solidFill>
                <a:latin typeface="Open Sans"/>
                <a:ea typeface="Open Sans"/>
                <a:cs typeface="Open Sans"/>
                <a:sym typeface="Open Sans"/>
              </a:defRPr>
            </a:lvl7pPr>
            <a:lvl8pPr marL="0" lvl="7" indent="0" algn="r">
              <a:spcBef>
                <a:spcPts val="0"/>
              </a:spcBef>
              <a:buNone/>
              <a:defRPr sz="1200" b="0" i="0" u="none" strike="noStrike" cap="none">
                <a:solidFill>
                  <a:srgbClr val="888888"/>
                </a:solidFill>
                <a:latin typeface="Open Sans"/>
                <a:ea typeface="Open Sans"/>
                <a:cs typeface="Open Sans"/>
                <a:sym typeface="Open Sans"/>
              </a:defRPr>
            </a:lvl8pPr>
            <a:lvl9pPr marL="0" lvl="8" indent="0" algn="r">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895577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9"/>
        <p:cNvGrpSpPr/>
        <p:nvPr/>
      </p:nvGrpSpPr>
      <p:grpSpPr>
        <a:xfrm>
          <a:off x="0" y="0"/>
          <a:ext cx="0" cy="0"/>
          <a:chOff x="0" y="0"/>
          <a:chExt cx="0" cy="0"/>
        </a:xfrm>
      </p:grpSpPr>
      <p:sp>
        <p:nvSpPr>
          <p:cNvPr id="10" name="Google Shape;10;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dirty="0"/>
              <a:t>© 2022 Yusarn Audrey LLC All Rights Reserved</a:t>
            </a:r>
            <a:endParaRPr dirty="0"/>
          </a:p>
        </p:txBody>
      </p:sp>
      <p:sp>
        <p:nvSpPr>
          <p:cNvPr id="14" name="Google Shape;14;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hyperlink" Target="mailto:audrey@yusarn.com"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hyperlink" Target="http://www.yusarn.com/" TargetMode="External"/><Relationship Id="rId4" Type="http://schemas.openxmlformats.org/officeDocument/2006/relationships/hyperlink" Target="mailto:enquiries@yusarn.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6391"/>
            <a:ext cx="12192000" cy="6858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txBody>
            <a:bodyPr/>
            <a:lstStyle/>
            <a:p>
              <a:endParaRPr lang="en-HU" sz="933"/>
            </a:p>
          </p:txBody>
        </p:sp>
      </p:grpSp>
      <p:grpSp>
        <p:nvGrpSpPr>
          <p:cNvPr id="4" name="Group 4"/>
          <p:cNvGrpSpPr/>
          <p:nvPr/>
        </p:nvGrpSpPr>
        <p:grpSpPr>
          <a:xfrm>
            <a:off x="6227355" y="1249474"/>
            <a:ext cx="6255861" cy="4784865"/>
            <a:chOff x="0" y="0"/>
            <a:chExt cx="12511722" cy="9569729"/>
          </a:xfrm>
        </p:grpSpPr>
        <p:sp>
          <p:nvSpPr>
            <p:cNvPr id="5" name="Freeform 5" descr="The image depicts a vibrant, orange swirl with ascending, colorful bar graphs in the background, suggesting a dynamic, upward trend.  Előfordulhat, hogy az AI által létrehozott tartalom helytelen."/>
            <p:cNvSpPr/>
            <p:nvPr/>
          </p:nvSpPr>
          <p:spPr>
            <a:xfrm>
              <a:off x="0" y="0"/>
              <a:ext cx="12511659" cy="9569704"/>
            </a:xfrm>
            <a:custGeom>
              <a:avLst/>
              <a:gdLst/>
              <a:ahLst/>
              <a:cxnLst/>
              <a:rect l="l" t="t" r="r" b="b"/>
              <a:pathLst>
                <a:path w="12511659" h="9569704">
                  <a:moveTo>
                    <a:pt x="0" y="0"/>
                  </a:moveTo>
                  <a:lnTo>
                    <a:pt x="12511659" y="0"/>
                  </a:lnTo>
                  <a:lnTo>
                    <a:pt x="12511659" y="9569704"/>
                  </a:lnTo>
                  <a:lnTo>
                    <a:pt x="0" y="9569704"/>
                  </a:lnTo>
                  <a:lnTo>
                    <a:pt x="0" y="0"/>
                  </a:lnTo>
                  <a:close/>
                </a:path>
              </a:pathLst>
            </a:custGeom>
            <a:blipFill>
              <a:blip r:embed="rId3"/>
              <a:stretch>
                <a:fillRect/>
              </a:stretch>
            </a:blipFill>
          </p:spPr>
          <p:txBody>
            <a:bodyPr/>
            <a:lstStyle/>
            <a:p>
              <a:endParaRPr lang="en-HU" sz="933"/>
            </a:p>
          </p:txBody>
        </p:sp>
      </p:grpSp>
      <p:grpSp>
        <p:nvGrpSpPr>
          <p:cNvPr id="8" name="Group 8"/>
          <p:cNvGrpSpPr/>
          <p:nvPr/>
        </p:nvGrpSpPr>
        <p:grpSpPr>
          <a:xfrm>
            <a:off x="262148" y="4837043"/>
            <a:ext cx="4483963" cy="1631759"/>
            <a:chOff x="0" y="0"/>
            <a:chExt cx="8967927" cy="3263519"/>
          </a:xfrm>
        </p:grpSpPr>
        <p:sp>
          <p:nvSpPr>
            <p:cNvPr id="9" name="Freeform 9" descr="HATABSAL VADYUNK A JￃﾖVￅﾐRE.  Előfordulhat, hogy az AI által létrehozott tartalom helytelen."/>
            <p:cNvSpPr/>
            <p:nvPr/>
          </p:nvSpPr>
          <p:spPr>
            <a:xfrm>
              <a:off x="0" y="0"/>
              <a:ext cx="8967978" cy="3263519"/>
            </a:xfrm>
            <a:custGeom>
              <a:avLst/>
              <a:gdLst/>
              <a:ahLst/>
              <a:cxnLst/>
              <a:rect l="l" t="t" r="r" b="b"/>
              <a:pathLst>
                <a:path w="8967978" h="3263519">
                  <a:moveTo>
                    <a:pt x="0" y="0"/>
                  </a:moveTo>
                  <a:lnTo>
                    <a:pt x="8967978" y="0"/>
                  </a:lnTo>
                  <a:lnTo>
                    <a:pt x="8967978" y="3263519"/>
                  </a:lnTo>
                  <a:lnTo>
                    <a:pt x="0" y="3263519"/>
                  </a:lnTo>
                  <a:lnTo>
                    <a:pt x="0" y="0"/>
                  </a:lnTo>
                  <a:close/>
                </a:path>
              </a:pathLst>
            </a:custGeom>
            <a:blipFill>
              <a:blip r:embed="rId4"/>
              <a:stretch>
                <a:fillRect/>
              </a:stretch>
            </a:blipFill>
          </p:spPr>
          <p:txBody>
            <a:bodyPr/>
            <a:lstStyle/>
            <a:p>
              <a:endParaRPr lang="en-HU" sz="933"/>
            </a:p>
          </p:txBody>
        </p:sp>
      </p:grpSp>
      <p:sp>
        <p:nvSpPr>
          <p:cNvPr id="10" name="Freeform 21">
            <a:extLst>
              <a:ext uri="{FF2B5EF4-FFF2-40B4-BE49-F238E27FC236}">
                <a16:creationId xmlns:a16="http://schemas.microsoft.com/office/drawing/2014/main" id="{F85924CF-6171-D867-D860-1183A86797B5}"/>
              </a:ext>
            </a:extLst>
          </p:cNvPr>
          <p:cNvSpPr/>
          <p:nvPr/>
        </p:nvSpPr>
        <p:spPr>
          <a:xfrm>
            <a:off x="6230029" y="5652922"/>
            <a:ext cx="5470535" cy="562749"/>
          </a:xfrm>
          <a:custGeom>
            <a:avLst/>
            <a:gdLst/>
            <a:ahLst/>
            <a:cxnLst/>
            <a:rect l="l" t="t" r="r" b="b"/>
            <a:pathLst>
              <a:path w="8205802" h="844124">
                <a:moveTo>
                  <a:pt x="0" y="0"/>
                </a:moveTo>
                <a:lnTo>
                  <a:pt x="8205802" y="0"/>
                </a:lnTo>
                <a:lnTo>
                  <a:pt x="8205802" y="844124"/>
                </a:lnTo>
                <a:lnTo>
                  <a:pt x="0" y="844124"/>
                </a:lnTo>
                <a:lnTo>
                  <a:pt x="0" y="0"/>
                </a:lnTo>
                <a:close/>
              </a:path>
            </a:pathLst>
          </a:custGeom>
          <a:blipFill>
            <a:blip r:embed="rId5"/>
            <a:stretch>
              <a:fillRect r="-22089"/>
            </a:stretch>
          </a:blipFill>
        </p:spPr>
        <p:txBody>
          <a:bodyPr/>
          <a:lstStyle/>
          <a:p>
            <a:endParaRPr lang="en-HU" sz="933" dirty="0"/>
          </a:p>
        </p:txBody>
      </p:sp>
      <p:sp>
        <p:nvSpPr>
          <p:cNvPr id="6" name="Google Shape;96;p2">
            <a:extLst>
              <a:ext uri="{FF2B5EF4-FFF2-40B4-BE49-F238E27FC236}">
                <a16:creationId xmlns:a16="http://schemas.microsoft.com/office/drawing/2014/main" id="{DB1016B9-6ADB-4F48-E309-F481FD9B6BFF}"/>
              </a:ext>
            </a:extLst>
          </p:cNvPr>
          <p:cNvSpPr txBox="1">
            <a:spLocks/>
          </p:cNvSpPr>
          <p:nvPr/>
        </p:nvSpPr>
        <p:spPr>
          <a:xfrm>
            <a:off x="421764" y="1249473"/>
            <a:ext cx="5381507" cy="3587569"/>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76200" algn="ctr">
              <a:lnSpc>
                <a:spcPct val="120000"/>
              </a:lnSpc>
            </a:pPr>
            <a:r>
              <a:rPr lang="en-SG" sz="1800" b="1" dirty="0" err="1">
                <a:solidFill>
                  <a:schemeClr val="tx1">
                    <a:lumMod val="50000"/>
                    <a:lumOff val="50000"/>
                  </a:schemeClr>
                </a:solidFill>
              </a:rPr>
              <a:t>HunrenTech</a:t>
            </a:r>
            <a:r>
              <a:rPr lang="en-SG" sz="1800" b="1" dirty="0">
                <a:solidFill>
                  <a:schemeClr val="tx1">
                    <a:lumMod val="50000"/>
                    <a:lumOff val="50000"/>
                  </a:schemeClr>
                </a:solidFill>
              </a:rPr>
              <a:t> Interactive Conference –</a:t>
            </a:r>
          </a:p>
          <a:p>
            <a:pPr marL="228600" indent="-76200" algn="ctr">
              <a:lnSpc>
                <a:spcPct val="120000"/>
              </a:lnSpc>
            </a:pPr>
            <a:r>
              <a:rPr lang="en-SG" sz="1800" b="1" dirty="0">
                <a:solidFill>
                  <a:schemeClr val="tx1">
                    <a:lumMod val="50000"/>
                    <a:lumOff val="50000"/>
                  </a:schemeClr>
                </a:solidFill>
              </a:rPr>
              <a:t>Impact Meets Science</a:t>
            </a:r>
          </a:p>
          <a:p>
            <a:pPr marL="228600" indent="-76200" algn="ctr">
              <a:lnSpc>
                <a:spcPct val="120000"/>
              </a:lnSpc>
            </a:pPr>
            <a:r>
              <a:rPr lang="en-SG" sz="1800" b="1" dirty="0">
                <a:solidFill>
                  <a:schemeClr val="tx1">
                    <a:lumMod val="50000"/>
                    <a:lumOff val="50000"/>
                  </a:schemeClr>
                </a:solidFill>
              </a:rPr>
              <a:t>Budapest, Hungary</a:t>
            </a:r>
          </a:p>
          <a:p>
            <a:pPr marL="228600" indent="-76200" algn="ctr">
              <a:lnSpc>
                <a:spcPct val="120000"/>
              </a:lnSpc>
            </a:pPr>
            <a:r>
              <a:rPr lang="en-SG" sz="1800" b="1" dirty="0">
                <a:solidFill>
                  <a:schemeClr val="tx1">
                    <a:lumMod val="50000"/>
                    <a:lumOff val="50000"/>
                  </a:schemeClr>
                </a:solidFill>
              </a:rPr>
              <a:t>14 April 2026</a:t>
            </a:r>
          </a:p>
          <a:p>
            <a:pPr marL="228600" indent="-76200" algn="ctr">
              <a:lnSpc>
                <a:spcPct val="120000"/>
              </a:lnSpc>
              <a:buClr>
                <a:schemeClr val="dk1"/>
              </a:buClr>
              <a:buSzPts val="2400"/>
            </a:pPr>
            <a:endParaRPr lang="en-SG" sz="1800" b="1" dirty="0">
              <a:solidFill>
                <a:schemeClr val="accent5">
                  <a:lumMod val="75000"/>
                </a:schemeClr>
              </a:solidFill>
            </a:endParaRPr>
          </a:p>
          <a:p>
            <a:pPr marL="228600" indent="-76200" algn="ctr">
              <a:lnSpc>
                <a:spcPct val="120000"/>
              </a:lnSpc>
              <a:buClr>
                <a:schemeClr val="dk1"/>
              </a:buClr>
              <a:buSzPts val="2400"/>
            </a:pPr>
            <a:r>
              <a:rPr lang="en-SG" sz="1800" b="1" dirty="0">
                <a:solidFill>
                  <a:schemeClr val="accent5">
                    <a:lumMod val="75000"/>
                  </a:schemeClr>
                </a:solidFill>
              </a:rPr>
              <a:t>Keynote:</a:t>
            </a:r>
          </a:p>
          <a:p>
            <a:pPr marL="228600" indent="-76200" algn="ctr">
              <a:lnSpc>
                <a:spcPct val="120000"/>
              </a:lnSpc>
              <a:buClr>
                <a:schemeClr val="dk1"/>
              </a:buClr>
              <a:buSzPts val="2400"/>
            </a:pPr>
            <a:r>
              <a:rPr lang="en-SG" sz="1800" b="1" dirty="0">
                <a:solidFill>
                  <a:schemeClr val="accent5">
                    <a:lumMod val="75000"/>
                  </a:schemeClr>
                </a:solidFill>
              </a:rPr>
              <a:t>Tech, IP and Finance – The New “Rules of </a:t>
            </a:r>
            <a:r>
              <a:rPr lang="en-SG" sz="1800" b="1">
                <a:solidFill>
                  <a:schemeClr val="accent5">
                    <a:lumMod val="75000"/>
                  </a:schemeClr>
                </a:solidFill>
              </a:rPr>
              <a:t>the Game” for </a:t>
            </a:r>
            <a:r>
              <a:rPr lang="en-SG" sz="1800" b="1" dirty="0">
                <a:solidFill>
                  <a:schemeClr val="accent5">
                    <a:lumMod val="75000"/>
                  </a:schemeClr>
                </a:solidFill>
              </a:rPr>
              <a:t>National Growth and Relevance</a:t>
            </a:r>
          </a:p>
          <a:p>
            <a:pPr marL="228600" indent="-76200" algn="ctr">
              <a:lnSpc>
                <a:spcPct val="120000"/>
              </a:lnSpc>
              <a:buClr>
                <a:schemeClr val="dk1"/>
              </a:buClr>
              <a:buSzPts val="2400"/>
            </a:pPr>
            <a:endParaRPr lang="en-SG" sz="1800" b="1" dirty="0">
              <a:solidFill>
                <a:srgbClr val="83A262"/>
              </a:solidFill>
            </a:endParaRPr>
          </a:p>
          <a:p>
            <a:pPr marL="228600" indent="-76200" algn="ctr">
              <a:lnSpc>
                <a:spcPct val="120000"/>
              </a:lnSpc>
              <a:buClr>
                <a:schemeClr val="dk1"/>
              </a:buClr>
              <a:buSzPts val="2400"/>
            </a:pPr>
            <a:r>
              <a:rPr lang="en-SG" sz="1600" b="1" dirty="0">
                <a:solidFill>
                  <a:srgbClr val="0070C0"/>
                </a:solidFill>
              </a:rPr>
              <a:t>Audrey Yap</a:t>
            </a:r>
          </a:p>
          <a:p>
            <a:pPr marL="228600" indent="-76200" algn="ctr">
              <a:lnSpc>
                <a:spcPct val="120000"/>
              </a:lnSpc>
              <a:buClr>
                <a:schemeClr val="dk1"/>
              </a:buClr>
              <a:buSzPts val="2400"/>
            </a:pPr>
            <a:r>
              <a:rPr lang="en-SG" sz="1600" dirty="0">
                <a:solidFill>
                  <a:srgbClr val="0070C0"/>
                </a:solidFill>
              </a:rPr>
              <a:t>IP Lawyer · Patent Attorney · IP Strategist</a:t>
            </a:r>
          </a:p>
          <a:p>
            <a:pPr marL="228600" indent="-76200" algn="ctr">
              <a:lnSpc>
                <a:spcPct val="120000"/>
              </a:lnSpc>
            </a:pPr>
            <a:r>
              <a:rPr lang="en-SG" sz="1600" dirty="0">
                <a:solidFill>
                  <a:srgbClr val="0070C0"/>
                </a:solidFill>
              </a:rPr>
              <a:t>Regional Managing Director, Yusarn Audrey LLC</a:t>
            </a:r>
            <a:endParaRPr lang="en-SG" sz="1600" b="1"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a:extLst>
            <a:ext uri="{FF2B5EF4-FFF2-40B4-BE49-F238E27FC236}">
              <a16:creationId xmlns:a16="http://schemas.microsoft.com/office/drawing/2014/main" id="{9FC1208B-0B5D-2D5D-EFD0-B394639B3601}"/>
            </a:ext>
          </a:extLst>
        </p:cNvPr>
        <p:cNvGrpSpPr/>
        <p:nvPr/>
      </p:nvGrpSpPr>
      <p:grpSpPr>
        <a:xfrm>
          <a:off x="0" y="0"/>
          <a:ext cx="0" cy="0"/>
          <a:chOff x="0" y="0"/>
          <a:chExt cx="0" cy="0"/>
        </a:xfrm>
      </p:grpSpPr>
      <p:sp>
        <p:nvSpPr>
          <p:cNvPr id="95" name="Google Shape;95;p2">
            <a:extLst>
              <a:ext uri="{FF2B5EF4-FFF2-40B4-BE49-F238E27FC236}">
                <a16:creationId xmlns:a16="http://schemas.microsoft.com/office/drawing/2014/main" id="{B0F6C272-ACAF-7705-FCC5-1204B9B1A9D5}"/>
              </a:ext>
            </a:extLst>
          </p:cNvPr>
          <p:cNvSpPr txBox="1">
            <a:spLocks noGrp="1"/>
          </p:cNvSpPr>
          <p:nvPr>
            <p:ph type="title"/>
          </p:nvPr>
        </p:nvSpPr>
        <p:spPr>
          <a:xfrm>
            <a:off x="548701" y="228763"/>
            <a:ext cx="11094598" cy="11905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SG" sz="3200" b="1" dirty="0">
                <a:solidFill>
                  <a:schemeClr val="bg1"/>
                </a:solidFill>
              </a:rPr>
              <a:t>Intellectual Capital of</a:t>
            </a:r>
            <a:br>
              <a:rPr lang="en-SG" sz="3200" b="1" dirty="0">
                <a:solidFill>
                  <a:schemeClr val="bg1"/>
                </a:solidFill>
              </a:rPr>
            </a:br>
            <a:r>
              <a:rPr lang="en-SG" sz="3200" b="1" dirty="0">
                <a:solidFill>
                  <a:schemeClr val="bg1"/>
                </a:solidFill>
              </a:rPr>
              <a:t>an Organisation</a:t>
            </a:r>
            <a:endParaRPr sz="3200" b="1" dirty="0">
              <a:solidFill>
                <a:schemeClr val="bg1"/>
              </a:solidFill>
            </a:endParaRPr>
          </a:p>
        </p:txBody>
      </p:sp>
      <p:sp>
        <p:nvSpPr>
          <p:cNvPr id="2" name="Footer Placeholder 1">
            <a:extLst>
              <a:ext uri="{FF2B5EF4-FFF2-40B4-BE49-F238E27FC236}">
                <a16:creationId xmlns:a16="http://schemas.microsoft.com/office/drawing/2014/main" id="{71B3531E-2F1C-9F7E-FB71-94F44334EA96}"/>
              </a:ext>
            </a:extLst>
          </p:cNvPr>
          <p:cNvSpPr>
            <a:spLocks noGrp="1"/>
          </p:cNvSpPr>
          <p:nvPr>
            <p:ph type="ftr" idx="11"/>
          </p:nvPr>
        </p:nvSpPr>
        <p:spPr/>
        <p:txBody>
          <a:bodyPr/>
          <a:lstStyle/>
          <a:p>
            <a:r>
              <a:rPr lang="en-US" dirty="0"/>
              <a:t>© 2026 Yusarn Audrey LLC. All Rights Reserved.</a:t>
            </a:r>
          </a:p>
        </p:txBody>
      </p:sp>
      <p:sp>
        <p:nvSpPr>
          <p:cNvPr id="3" name="Slide Number Placeholder 2">
            <a:extLst>
              <a:ext uri="{FF2B5EF4-FFF2-40B4-BE49-F238E27FC236}">
                <a16:creationId xmlns:a16="http://schemas.microsoft.com/office/drawing/2014/main" id="{F5CBCFAE-5BC7-1FFC-8CEF-02FD1D81A0D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dirty="0"/>
          </a:p>
        </p:txBody>
      </p:sp>
      <p:sp>
        <p:nvSpPr>
          <p:cNvPr id="4" name="TextBox 3">
            <a:extLst>
              <a:ext uri="{FF2B5EF4-FFF2-40B4-BE49-F238E27FC236}">
                <a16:creationId xmlns:a16="http://schemas.microsoft.com/office/drawing/2014/main" id="{B9F1BBC1-0D60-A4F4-F7CA-0F9CA98AF43C}"/>
              </a:ext>
            </a:extLst>
          </p:cNvPr>
          <p:cNvSpPr txBox="1"/>
          <p:nvPr/>
        </p:nvSpPr>
        <p:spPr>
          <a:xfrm>
            <a:off x="8886825" y="1019175"/>
            <a:ext cx="2495550" cy="400110"/>
          </a:xfrm>
          <a:prstGeom prst="rect">
            <a:avLst/>
          </a:prstGeom>
          <a:noFill/>
        </p:spPr>
        <p:txBody>
          <a:bodyPr wrap="square" rtlCol="0">
            <a:spAutoFit/>
          </a:bodyPr>
          <a:lstStyle/>
          <a:p>
            <a:r>
              <a:rPr lang="en-SG" sz="2000" dirty="0">
                <a:solidFill>
                  <a:schemeClr val="bg1"/>
                </a:solidFill>
                <a:latin typeface="Angsana New" panose="020B0502040204020203" pitchFamily="18" charset="-34"/>
                <a:cs typeface="Angsana New" panose="020B0502040204020203" pitchFamily="18" charset="-34"/>
              </a:rPr>
              <a:t>Singapore     Malaysia     Thailand</a:t>
            </a:r>
          </a:p>
        </p:txBody>
      </p:sp>
      <p:grpSp>
        <p:nvGrpSpPr>
          <p:cNvPr id="5" name="Group 4">
            <a:extLst>
              <a:ext uri="{FF2B5EF4-FFF2-40B4-BE49-F238E27FC236}">
                <a16:creationId xmlns:a16="http://schemas.microsoft.com/office/drawing/2014/main" id="{ACEFCAC8-0EAF-356E-CFDC-57F684247B4F}"/>
              </a:ext>
            </a:extLst>
          </p:cNvPr>
          <p:cNvGrpSpPr/>
          <p:nvPr/>
        </p:nvGrpSpPr>
        <p:grpSpPr>
          <a:xfrm>
            <a:off x="1615764" y="1601417"/>
            <a:ext cx="8960471" cy="4191737"/>
            <a:chOff x="1043608" y="2106972"/>
            <a:chExt cx="7475538" cy="4103688"/>
          </a:xfrm>
        </p:grpSpPr>
        <p:sp>
          <p:nvSpPr>
            <p:cNvPr id="6" name="Rounded Rectangle 4">
              <a:extLst>
                <a:ext uri="{FF2B5EF4-FFF2-40B4-BE49-F238E27FC236}">
                  <a16:creationId xmlns:a16="http://schemas.microsoft.com/office/drawing/2014/main" id="{A82583D5-AF58-B3FB-2977-8ED891422D61}"/>
                </a:ext>
              </a:extLst>
            </p:cNvPr>
            <p:cNvSpPr/>
            <p:nvPr/>
          </p:nvSpPr>
          <p:spPr>
            <a:xfrm>
              <a:off x="1043608" y="2106972"/>
              <a:ext cx="4711700" cy="4103688"/>
            </a:xfrm>
            <a:prstGeom prst="round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000" dirty="0">
                  <a:solidFill>
                    <a:srgbClr val="000000"/>
                  </a:solidFill>
                </a:rPr>
                <a:t>Intellectual Capital</a:t>
              </a:r>
              <a:endParaRPr lang="en-GB" altLang="en-US" sz="2000" dirty="0">
                <a:solidFill>
                  <a:srgbClr val="000000"/>
                </a:solidFill>
              </a:endParaRPr>
            </a:p>
          </p:txBody>
        </p:sp>
        <p:sp>
          <p:nvSpPr>
            <p:cNvPr id="7" name="Rounded Rectangle 5">
              <a:extLst>
                <a:ext uri="{FF2B5EF4-FFF2-40B4-BE49-F238E27FC236}">
                  <a16:creationId xmlns:a16="http://schemas.microsoft.com/office/drawing/2014/main" id="{1D37A62A-E0E7-F796-3564-087B92783B01}"/>
                </a:ext>
              </a:extLst>
            </p:cNvPr>
            <p:cNvSpPr/>
            <p:nvPr/>
          </p:nvSpPr>
          <p:spPr>
            <a:xfrm>
              <a:off x="1181721" y="2826110"/>
              <a:ext cx="1936750" cy="316865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800" dirty="0">
                  <a:solidFill>
                    <a:srgbClr val="FFFFFF"/>
                  </a:solidFill>
                </a:rPr>
                <a:t>Human Capital</a:t>
              </a:r>
              <a:endParaRPr lang="en-GB" altLang="en-US" sz="1800" dirty="0">
                <a:solidFill>
                  <a:srgbClr val="FFFFFF"/>
                </a:solidFill>
              </a:endParaRPr>
            </a:p>
          </p:txBody>
        </p:sp>
        <p:sp>
          <p:nvSpPr>
            <p:cNvPr id="8" name="Rounded Rectangle 6">
              <a:extLst>
                <a:ext uri="{FF2B5EF4-FFF2-40B4-BE49-F238E27FC236}">
                  <a16:creationId xmlns:a16="http://schemas.microsoft.com/office/drawing/2014/main" id="{FBF7221A-4755-60AC-18C5-1EDEB27304EB}"/>
                </a:ext>
              </a:extLst>
            </p:cNvPr>
            <p:cNvSpPr/>
            <p:nvPr/>
          </p:nvSpPr>
          <p:spPr>
            <a:xfrm>
              <a:off x="3623296" y="2826110"/>
              <a:ext cx="1971675" cy="31686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n-US" altLang="en-US" sz="1800" dirty="0">
                <a:solidFill>
                  <a:srgbClr val="FFFFFF"/>
                </a:solidFill>
              </a:endParaRPr>
            </a:p>
            <a:p>
              <a:pPr algn="ctr" eaLnBrk="1" hangingPunct="1">
                <a:spcBef>
                  <a:spcPct val="0"/>
                </a:spcBef>
                <a:buFontTx/>
                <a:buNone/>
              </a:pPr>
              <a:r>
                <a:rPr lang="en-US" altLang="en-US" sz="1800" dirty="0">
                  <a:solidFill>
                    <a:srgbClr val="FFFFFF"/>
                  </a:solidFill>
                </a:rPr>
                <a:t>Intellectual</a:t>
              </a:r>
            </a:p>
            <a:p>
              <a:pPr algn="ctr" eaLnBrk="1" hangingPunct="1">
                <a:spcBef>
                  <a:spcPct val="0"/>
                </a:spcBef>
                <a:buFontTx/>
                <a:buNone/>
              </a:pPr>
              <a:r>
                <a:rPr lang="en-US" altLang="en-US" sz="1800" dirty="0">
                  <a:solidFill>
                    <a:srgbClr val="FFFFFF"/>
                  </a:solidFill>
                </a:rPr>
                <a:t>Assets</a:t>
              </a:r>
              <a:endParaRPr lang="en-GB" altLang="en-US" sz="1800" dirty="0">
                <a:solidFill>
                  <a:srgbClr val="FFFFFF"/>
                </a:solidFill>
              </a:endParaRPr>
            </a:p>
          </p:txBody>
        </p:sp>
        <p:sp>
          <p:nvSpPr>
            <p:cNvPr id="9" name="Rounded Rectangle 7">
              <a:extLst>
                <a:ext uri="{FF2B5EF4-FFF2-40B4-BE49-F238E27FC236}">
                  <a16:creationId xmlns:a16="http://schemas.microsoft.com/office/drawing/2014/main" id="{F397BB26-EA98-EBCB-7678-C062D8A1E874}"/>
                </a:ext>
              </a:extLst>
            </p:cNvPr>
            <p:cNvSpPr/>
            <p:nvPr/>
          </p:nvSpPr>
          <p:spPr>
            <a:xfrm>
              <a:off x="3713783" y="4265972"/>
              <a:ext cx="1800225" cy="158432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800">
                  <a:solidFill>
                    <a:srgbClr val="FFFFFF"/>
                  </a:solidFill>
                </a:rPr>
                <a:t>Intellectual Property</a:t>
              </a:r>
              <a:endParaRPr lang="en-GB" altLang="en-US" sz="1800">
                <a:solidFill>
                  <a:srgbClr val="FFFFFF"/>
                </a:solidFill>
              </a:endParaRPr>
            </a:p>
          </p:txBody>
        </p:sp>
        <p:sp>
          <p:nvSpPr>
            <p:cNvPr id="10" name="Right Arrow 8">
              <a:extLst>
                <a:ext uri="{FF2B5EF4-FFF2-40B4-BE49-F238E27FC236}">
                  <a16:creationId xmlns:a16="http://schemas.microsoft.com/office/drawing/2014/main" id="{4AE3EF50-0F02-4E4C-F7B0-42BCF641A019}"/>
                </a:ext>
              </a:extLst>
            </p:cNvPr>
            <p:cNvSpPr/>
            <p:nvPr/>
          </p:nvSpPr>
          <p:spPr>
            <a:xfrm>
              <a:off x="3148633" y="3257910"/>
              <a:ext cx="447675" cy="4111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n-GB" altLang="en-US" sz="1800">
                <a:solidFill>
                  <a:srgbClr val="FFFFFF"/>
                </a:solidFill>
              </a:endParaRPr>
            </a:p>
          </p:txBody>
        </p:sp>
        <p:sp>
          <p:nvSpPr>
            <p:cNvPr id="11" name="Right Arrow 12">
              <a:extLst>
                <a:ext uri="{FF2B5EF4-FFF2-40B4-BE49-F238E27FC236}">
                  <a16:creationId xmlns:a16="http://schemas.microsoft.com/office/drawing/2014/main" id="{60A3C7BB-4713-4779-E72D-DC8CEE497FE5}"/>
                </a:ext>
              </a:extLst>
            </p:cNvPr>
            <p:cNvSpPr/>
            <p:nvPr/>
          </p:nvSpPr>
          <p:spPr>
            <a:xfrm>
              <a:off x="3143871" y="4143735"/>
              <a:ext cx="447675" cy="4111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n-GB" altLang="en-US" sz="1800">
                <a:solidFill>
                  <a:srgbClr val="FFFFFF"/>
                </a:solidFill>
              </a:endParaRPr>
            </a:p>
          </p:txBody>
        </p:sp>
        <p:sp>
          <p:nvSpPr>
            <p:cNvPr id="12" name="Right Arrow 13">
              <a:extLst>
                <a:ext uri="{FF2B5EF4-FFF2-40B4-BE49-F238E27FC236}">
                  <a16:creationId xmlns:a16="http://schemas.microsoft.com/office/drawing/2014/main" id="{9FF7CA0C-1577-A3EE-292B-A920299F4909}"/>
                </a:ext>
              </a:extLst>
            </p:cNvPr>
            <p:cNvSpPr/>
            <p:nvPr/>
          </p:nvSpPr>
          <p:spPr>
            <a:xfrm>
              <a:off x="3143871" y="5007335"/>
              <a:ext cx="447675" cy="4111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n-GB" altLang="en-US" sz="1800">
                <a:solidFill>
                  <a:srgbClr val="FFFFFF"/>
                </a:solidFill>
              </a:endParaRPr>
            </a:p>
          </p:txBody>
        </p:sp>
        <p:sp>
          <p:nvSpPr>
            <p:cNvPr id="13" name="Oval 12">
              <a:extLst>
                <a:ext uri="{FF2B5EF4-FFF2-40B4-BE49-F238E27FC236}">
                  <a16:creationId xmlns:a16="http://schemas.microsoft.com/office/drawing/2014/main" id="{C8D861C2-CB56-DF0F-E2E1-E5F0783C0DD6}"/>
                </a:ext>
              </a:extLst>
            </p:cNvPr>
            <p:cNvSpPr/>
            <p:nvPr/>
          </p:nvSpPr>
          <p:spPr>
            <a:xfrm>
              <a:off x="3910633" y="4556485"/>
              <a:ext cx="1368425" cy="1008062"/>
            </a:xfrm>
            <a:prstGeom prst="ellipse">
              <a:avLst/>
            </a:prstGeom>
            <a:no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1800" dirty="0">
                  <a:solidFill>
                    <a:srgbClr val="FFFFFF"/>
                  </a:solidFill>
                </a:rPr>
                <a:t> </a:t>
              </a:r>
            </a:p>
          </p:txBody>
        </p:sp>
        <p:sp>
          <p:nvSpPr>
            <p:cNvPr id="14" name="TextBox 15">
              <a:extLst>
                <a:ext uri="{FF2B5EF4-FFF2-40B4-BE49-F238E27FC236}">
                  <a16:creationId xmlns:a16="http://schemas.microsoft.com/office/drawing/2014/main" id="{D4A6CE7A-299B-837C-2244-757963A486BE}"/>
                </a:ext>
              </a:extLst>
            </p:cNvPr>
            <p:cNvSpPr txBox="1">
              <a:spLocks noChangeArrowheads="1"/>
            </p:cNvSpPr>
            <p:nvPr/>
          </p:nvSpPr>
          <p:spPr bwMode="auto">
            <a:xfrm>
              <a:off x="6360146" y="4050072"/>
              <a:ext cx="2159000" cy="1717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dirty="0">
                  <a:latin typeface="Arial" panose="020B0604020202020204" pitchFamily="34" charset="0"/>
                </a:rPr>
                <a:t>Intellectual assets chosen for legal protection such as patents, industrial designs and trademarks</a:t>
              </a:r>
              <a:endParaRPr lang="en-GB" altLang="en-US" sz="1800" dirty="0">
                <a:latin typeface="Arial" panose="020B0604020202020204" pitchFamily="34" charset="0"/>
              </a:endParaRPr>
            </a:p>
          </p:txBody>
        </p:sp>
        <p:cxnSp>
          <p:nvCxnSpPr>
            <p:cNvPr id="15" name="Straight Connector 14">
              <a:extLst>
                <a:ext uri="{FF2B5EF4-FFF2-40B4-BE49-F238E27FC236}">
                  <a16:creationId xmlns:a16="http://schemas.microsoft.com/office/drawing/2014/main" id="{F49F4F86-042E-65EC-7027-EE47D0697FFD}"/>
                </a:ext>
              </a:extLst>
            </p:cNvPr>
            <p:cNvCxnSpPr>
              <a:stCxn id="13" idx="6"/>
            </p:cNvCxnSpPr>
            <p:nvPr/>
          </p:nvCxnSpPr>
          <p:spPr>
            <a:xfrm flipV="1">
              <a:off x="5279306" y="4770524"/>
              <a:ext cx="1080120" cy="290190"/>
            </a:xfrm>
            <a:prstGeom prst="line">
              <a:avLst/>
            </a:prstGeom>
            <a:ln w="25400">
              <a:solidFill>
                <a:schemeClr val="accent2"/>
              </a:solidFill>
            </a:ln>
            <a:effectLst>
              <a:innerShdw blurRad="63500" dist="50800" dir="2700000">
                <a:prstClr val="black">
                  <a:alpha val="50000"/>
                </a:prstClr>
              </a:innerShdw>
            </a:effectLst>
          </p:spPr>
          <p:style>
            <a:lnRef idx="1">
              <a:schemeClr val="accent1"/>
            </a:lnRef>
            <a:fillRef idx="0">
              <a:schemeClr val="accent1"/>
            </a:fillRef>
            <a:effectRef idx="0">
              <a:schemeClr val="accent1"/>
            </a:effectRef>
            <a:fontRef idx="minor">
              <a:schemeClr val="tx1"/>
            </a:fontRef>
          </p:style>
        </p:cxnSp>
      </p:grpSp>
      <p:grpSp>
        <p:nvGrpSpPr>
          <p:cNvPr id="16" name="Group 4">
            <a:extLst>
              <a:ext uri="{FF2B5EF4-FFF2-40B4-BE49-F238E27FC236}">
                <a16:creationId xmlns:a16="http://schemas.microsoft.com/office/drawing/2014/main" id="{503E35D4-76A0-2786-F372-146E269C8415}"/>
              </a:ext>
            </a:extLst>
          </p:cNvPr>
          <p:cNvGrpSpPr/>
          <p:nvPr/>
        </p:nvGrpSpPr>
        <p:grpSpPr>
          <a:xfrm>
            <a:off x="1" y="5975287"/>
            <a:ext cx="2344848" cy="882713"/>
            <a:chOff x="0" y="0"/>
            <a:chExt cx="4527766" cy="1647698"/>
          </a:xfrm>
        </p:grpSpPr>
        <p:sp>
          <p:nvSpPr>
            <p:cNvPr id="17" name="Freeform 5" descr="HATABSAL VADYUNK A JￃﾖVￅﾐRE.  Előfordulhat, hogy az AI által létrehozott tartalom helytelen.">
              <a:extLst>
                <a:ext uri="{FF2B5EF4-FFF2-40B4-BE49-F238E27FC236}">
                  <a16:creationId xmlns:a16="http://schemas.microsoft.com/office/drawing/2014/main" id="{364F7C9D-AC61-27D9-48D3-9E398DE3ADF9}"/>
                </a:ext>
              </a:extLst>
            </p:cNvPr>
            <p:cNvSpPr/>
            <p:nvPr/>
          </p:nvSpPr>
          <p:spPr>
            <a:xfrm>
              <a:off x="0" y="0"/>
              <a:ext cx="4527804" cy="1647698"/>
            </a:xfrm>
            <a:custGeom>
              <a:avLst/>
              <a:gdLst/>
              <a:ahLst/>
              <a:cxnLst/>
              <a:rect l="l" t="t" r="r" b="b"/>
              <a:pathLst>
                <a:path w="4527804" h="1647698">
                  <a:moveTo>
                    <a:pt x="0" y="0"/>
                  </a:moveTo>
                  <a:lnTo>
                    <a:pt x="4527804" y="0"/>
                  </a:lnTo>
                  <a:lnTo>
                    <a:pt x="4527804" y="1647698"/>
                  </a:lnTo>
                  <a:lnTo>
                    <a:pt x="0" y="1647698"/>
                  </a:lnTo>
                  <a:lnTo>
                    <a:pt x="0" y="0"/>
                  </a:lnTo>
                  <a:close/>
                </a:path>
              </a:pathLst>
            </a:custGeom>
            <a:blipFill>
              <a:blip r:embed="rId3"/>
              <a:stretch>
                <a:fillRect/>
              </a:stretch>
            </a:blipFill>
          </p:spPr>
          <p:txBody>
            <a:bodyPr/>
            <a:lstStyle/>
            <a:p>
              <a:endParaRPr lang="en-HU"/>
            </a:p>
          </p:txBody>
        </p:sp>
      </p:grpSp>
    </p:spTree>
    <p:extLst>
      <p:ext uri="{BB962C8B-B14F-4D97-AF65-F5344CB8AC3E}">
        <p14:creationId xmlns:p14="http://schemas.microsoft.com/office/powerpoint/2010/main" val="3378909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4">
          <a:extLst>
            <a:ext uri="{FF2B5EF4-FFF2-40B4-BE49-F238E27FC236}">
              <a16:creationId xmlns:a16="http://schemas.microsoft.com/office/drawing/2014/main" id="{A6A4CBC4-932A-8C59-F4E9-13470D572048}"/>
            </a:ext>
          </a:extLst>
        </p:cNvPr>
        <p:cNvGrpSpPr/>
        <p:nvPr/>
      </p:nvGrpSpPr>
      <p:grpSpPr>
        <a:xfrm>
          <a:off x="0" y="0"/>
          <a:ext cx="0" cy="0"/>
          <a:chOff x="0" y="0"/>
          <a:chExt cx="0" cy="0"/>
        </a:xfrm>
      </p:grpSpPr>
      <p:sp>
        <p:nvSpPr>
          <p:cNvPr id="95" name="Google Shape;95;p2">
            <a:extLst>
              <a:ext uri="{FF2B5EF4-FFF2-40B4-BE49-F238E27FC236}">
                <a16:creationId xmlns:a16="http://schemas.microsoft.com/office/drawing/2014/main" id="{DD3EC14C-B31F-3421-C3E0-E4B637B0AEAC}"/>
              </a:ext>
            </a:extLst>
          </p:cNvPr>
          <p:cNvSpPr txBox="1">
            <a:spLocks noGrp="1"/>
          </p:cNvSpPr>
          <p:nvPr>
            <p:ph type="title"/>
          </p:nvPr>
        </p:nvSpPr>
        <p:spPr>
          <a:xfrm>
            <a:off x="548701" y="351659"/>
            <a:ext cx="11094598" cy="11905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SG" sz="3200" b="1" dirty="0">
                <a:solidFill>
                  <a:schemeClr val="bg1"/>
                </a:solidFill>
              </a:rPr>
              <a:t>Intellectual Property</a:t>
            </a:r>
            <a:endParaRPr sz="3200" b="1" dirty="0">
              <a:solidFill>
                <a:schemeClr val="bg1"/>
              </a:solidFill>
            </a:endParaRPr>
          </a:p>
        </p:txBody>
      </p:sp>
      <p:sp>
        <p:nvSpPr>
          <p:cNvPr id="2" name="Footer Placeholder 1">
            <a:extLst>
              <a:ext uri="{FF2B5EF4-FFF2-40B4-BE49-F238E27FC236}">
                <a16:creationId xmlns:a16="http://schemas.microsoft.com/office/drawing/2014/main" id="{6B5C6B49-23FA-784D-5FCC-4732C57127C0}"/>
              </a:ext>
            </a:extLst>
          </p:cNvPr>
          <p:cNvSpPr>
            <a:spLocks noGrp="1"/>
          </p:cNvSpPr>
          <p:nvPr>
            <p:ph type="ftr" idx="11"/>
          </p:nvPr>
        </p:nvSpPr>
        <p:spPr/>
        <p:txBody>
          <a:bodyPr/>
          <a:lstStyle/>
          <a:p>
            <a:r>
              <a:rPr lang="en-US" dirty="0"/>
              <a:t>© 2026 Yusarn Audrey LLC. All Rights Reserved.</a:t>
            </a:r>
          </a:p>
        </p:txBody>
      </p:sp>
      <p:sp>
        <p:nvSpPr>
          <p:cNvPr id="3" name="Slide Number Placeholder 2">
            <a:extLst>
              <a:ext uri="{FF2B5EF4-FFF2-40B4-BE49-F238E27FC236}">
                <a16:creationId xmlns:a16="http://schemas.microsoft.com/office/drawing/2014/main" id="{1A5860EB-96DD-CE76-C989-4D6AA21B942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dirty="0"/>
          </a:p>
        </p:txBody>
      </p:sp>
      <p:sp>
        <p:nvSpPr>
          <p:cNvPr id="4" name="TextBox 3">
            <a:extLst>
              <a:ext uri="{FF2B5EF4-FFF2-40B4-BE49-F238E27FC236}">
                <a16:creationId xmlns:a16="http://schemas.microsoft.com/office/drawing/2014/main" id="{52D8CF79-1428-EAB9-0894-53EF4A37193E}"/>
              </a:ext>
            </a:extLst>
          </p:cNvPr>
          <p:cNvSpPr txBox="1"/>
          <p:nvPr/>
        </p:nvSpPr>
        <p:spPr>
          <a:xfrm>
            <a:off x="8886825" y="1019175"/>
            <a:ext cx="2495550" cy="400110"/>
          </a:xfrm>
          <a:prstGeom prst="rect">
            <a:avLst/>
          </a:prstGeom>
          <a:noFill/>
        </p:spPr>
        <p:txBody>
          <a:bodyPr wrap="square" rtlCol="0">
            <a:spAutoFit/>
          </a:bodyPr>
          <a:lstStyle/>
          <a:p>
            <a:r>
              <a:rPr lang="en-SG" sz="2000" dirty="0">
                <a:solidFill>
                  <a:schemeClr val="bg1"/>
                </a:solidFill>
                <a:latin typeface="Angsana New" panose="020B0502040204020203" pitchFamily="18" charset="-34"/>
                <a:cs typeface="Angsana New" panose="020B0502040204020203" pitchFamily="18" charset="-34"/>
              </a:rPr>
              <a:t>Singapore     Malaysia     Thailand</a:t>
            </a:r>
          </a:p>
        </p:txBody>
      </p:sp>
      <p:sp>
        <p:nvSpPr>
          <p:cNvPr id="9" name="Google Shape;96;p2">
            <a:extLst>
              <a:ext uri="{FF2B5EF4-FFF2-40B4-BE49-F238E27FC236}">
                <a16:creationId xmlns:a16="http://schemas.microsoft.com/office/drawing/2014/main" id="{40F711FB-AA08-B7FA-BA47-C3BBA5A6D19F}"/>
              </a:ext>
            </a:extLst>
          </p:cNvPr>
          <p:cNvSpPr txBox="1">
            <a:spLocks noGrp="1"/>
          </p:cNvSpPr>
          <p:nvPr>
            <p:ph type="body" idx="1"/>
          </p:nvPr>
        </p:nvSpPr>
        <p:spPr>
          <a:xfrm>
            <a:off x="549275" y="1601788"/>
            <a:ext cx="11093450" cy="4694237"/>
          </a:xfrm>
          <a:prstGeom prst="rect">
            <a:avLst/>
          </a:prstGeom>
          <a:noFill/>
          <a:ln>
            <a:noFill/>
          </a:ln>
        </p:spPr>
        <p:txBody>
          <a:bodyPr spcFirstLastPara="1" wrap="square" lIns="91425" tIns="45700" rIns="91425" bIns="45700" anchor="t" anchorCtr="0">
            <a:noAutofit/>
          </a:bodyPr>
          <a:lstStyle/>
          <a:p>
            <a:pPr marL="495300" indent="-342900" algn="just">
              <a:lnSpc>
                <a:spcPct val="105000"/>
              </a:lnSpc>
              <a:spcBef>
                <a:spcPts val="0"/>
              </a:spcBef>
              <a:buClr>
                <a:srgbClr val="0070C0"/>
              </a:buClr>
              <a:buSzPct val="100000"/>
            </a:pPr>
            <a:r>
              <a:rPr lang="en-SG" sz="2300" dirty="0">
                <a:solidFill>
                  <a:schemeClr val="tx1">
                    <a:lumMod val="75000"/>
                    <a:lumOff val="25000"/>
                  </a:schemeClr>
                </a:solidFill>
              </a:rPr>
              <a:t>So we recognise tech and innovation will continue to play a crucial role in manufacturing. Investments in innovation will allow us to emerge stronger</a:t>
            </a:r>
          </a:p>
          <a:p>
            <a:pPr marL="495300" indent="-342900" algn="just">
              <a:lnSpc>
                <a:spcPct val="105000"/>
              </a:lnSpc>
              <a:spcBef>
                <a:spcPts val="0"/>
              </a:spcBef>
              <a:buClr>
                <a:srgbClr val="0070C0"/>
              </a:buClr>
              <a:buSzPct val="100000"/>
            </a:pPr>
            <a:endParaRPr lang="en-SG" sz="2300" dirty="0">
              <a:solidFill>
                <a:schemeClr val="tx1">
                  <a:lumMod val="75000"/>
                  <a:lumOff val="25000"/>
                </a:schemeClr>
              </a:solidFill>
            </a:endParaRPr>
          </a:p>
          <a:p>
            <a:pPr marL="495300" indent="-342900" algn="just">
              <a:lnSpc>
                <a:spcPct val="105000"/>
              </a:lnSpc>
              <a:spcBef>
                <a:spcPts val="0"/>
              </a:spcBef>
              <a:buClr>
                <a:srgbClr val="0070C0"/>
              </a:buClr>
              <a:buSzPct val="100000"/>
            </a:pPr>
            <a:r>
              <a:rPr lang="en-SG" sz="2300" dirty="0">
                <a:solidFill>
                  <a:schemeClr val="tx1">
                    <a:lumMod val="75000"/>
                    <a:lumOff val="25000"/>
                  </a:schemeClr>
                </a:solidFill>
              </a:rPr>
              <a:t>Intellectual property, in particular patents, under pin the chance at reward for delivering such technology because it allows for and governs the ability to own such technologies</a:t>
            </a:r>
          </a:p>
          <a:p>
            <a:pPr marL="495300" indent="-342900" algn="just">
              <a:lnSpc>
                <a:spcPct val="105000"/>
              </a:lnSpc>
              <a:spcBef>
                <a:spcPts val="0"/>
              </a:spcBef>
              <a:buClr>
                <a:srgbClr val="0070C0"/>
              </a:buClr>
              <a:buSzPct val="100000"/>
            </a:pPr>
            <a:endParaRPr lang="en-SG" sz="2300" dirty="0">
              <a:solidFill>
                <a:schemeClr val="tx1">
                  <a:lumMod val="75000"/>
                  <a:lumOff val="25000"/>
                </a:schemeClr>
              </a:solidFill>
            </a:endParaRPr>
          </a:p>
          <a:p>
            <a:pPr marL="495300" indent="-342900" algn="just">
              <a:lnSpc>
                <a:spcPct val="105000"/>
              </a:lnSpc>
              <a:spcBef>
                <a:spcPts val="0"/>
              </a:spcBef>
              <a:buClr>
                <a:srgbClr val="0070C0"/>
              </a:buClr>
              <a:buSzPct val="100000"/>
            </a:pPr>
            <a:r>
              <a:rPr lang="en-SG" sz="2300" dirty="0">
                <a:solidFill>
                  <a:schemeClr val="tx1">
                    <a:lumMod val="75000"/>
                    <a:lumOff val="25000"/>
                  </a:schemeClr>
                </a:solidFill>
              </a:rPr>
              <a:t>Includes assets that pertain to novel and original creations of human intellect (these may be products, processes, written works, apparatus, formulations, methods of manufacture) protected by patents, copyright or design laws</a:t>
            </a:r>
          </a:p>
        </p:txBody>
      </p:sp>
      <p:grpSp>
        <p:nvGrpSpPr>
          <p:cNvPr id="5" name="Group 4">
            <a:extLst>
              <a:ext uri="{FF2B5EF4-FFF2-40B4-BE49-F238E27FC236}">
                <a16:creationId xmlns:a16="http://schemas.microsoft.com/office/drawing/2014/main" id="{F928905B-D53E-030F-288E-6697F46D3655}"/>
              </a:ext>
            </a:extLst>
          </p:cNvPr>
          <p:cNvGrpSpPr/>
          <p:nvPr/>
        </p:nvGrpSpPr>
        <p:grpSpPr>
          <a:xfrm>
            <a:off x="1" y="5975287"/>
            <a:ext cx="2344848" cy="882713"/>
            <a:chOff x="0" y="0"/>
            <a:chExt cx="4527766" cy="1647698"/>
          </a:xfrm>
        </p:grpSpPr>
        <p:sp>
          <p:nvSpPr>
            <p:cNvPr id="6" name="Freeform 5" descr="HATABSAL VADYUNK A JￃﾖVￅﾐRE.  Előfordulhat, hogy az AI által létrehozott tartalom helytelen.">
              <a:extLst>
                <a:ext uri="{FF2B5EF4-FFF2-40B4-BE49-F238E27FC236}">
                  <a16:creationId xmlns:a16="http://schemas.microsoft.com/office/drawing/2014/main" id="{5104CBF7-2146-C8D9-025C-0718CB62B72F}"/>
                </a:ext>
              </a:extLst>
            </p:cNvPr>
            <p:cNvSpPr/>
            <p:nvPr/>
          </p:nvSpPr>
          <p:spPr>
            <a:xfrm>
              <a:off x="0" y="0"/>
              <a:ext cx="4527804" cy="1647698"/>
            </a:xfrm>
            <a:custGeom>
              <a:avLst/>
              <a:gdLst/>
              <a:ahLst/>
              <a:cxnLst/>
              <a:rect l="l" t="t" r="r" b="b"/>
              <a:pathLst>
                <a:path w="4527804" h="1647698">
                  <a:moveTo>
                    <a:pt x="0" y="0"/>
                  </a:moveTo>
                  <a:lnTo>
                    <a:pt x="4527804" y="0"/>
                  </a:lnTo>
                  <a:lnTo>
                    <a:pt x="4527804" y="1647698"/>
                  </a:lnTo>
                  <a:lnTo>
                    <a:pt x="0" y="1647698"/>
                  </a:lnTo>
                  <a:lnTo>
                    <a:pt x="0" y="0"/>
                  </a:lnTo>
                  <a:close/>
                </a:path>
              </a:pathLst>
            </a:custGeom>
            <a:blipFill>
              <a:blip r:embed="rId3"/>
              <a:stretch>
                <a:fillRect/>
              </a:stretch>
            </a:blipFill>
          </p:spPr>
          <p:txBody>
            <a:bodyPr/>
            <a:lstStyle/>
            <a:p>
              <a:endParaRPr lang="en-HU"/>
            </a:p>
          </p:txBody>
        </p:sp>
      </p:grpSp>
    </p:spTree>
    <p:extLst>
      <p:ext uri="{BB962C8B-B14F-4D97-AF65-F5344CB8AC3E}">
        <p14:creationId xmlns:p14="http://schemas.microsoft.com/office/powerpoint/2010/main" val="104298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4">
          <a:extLst>
            <a:ext uri="{FF2B5EF4-FFF2-40B4-BE49-F238E27FC236}">
              <a16:creationId xmlns:a16="http://schemas.microsoft.com/office/drawing/2014/main" id="{B94A8E2F-54EC-71CA-6599-46EE24B88CD4}"/>
            </a:ext>
          </a:extLst>
        </p:cNvPr>
        <p:cNvGrpSpPr/>
        <p:nvPr/>
      </p:nvGrpSpPr>
      <p:grpSpPr>
        <a:xfrm>
          <a:off x="0" y="0"/>
          <a:ext cx="0" cy="0"/>
          <a:chOff x="0" y="0"/>
          <a:chExt cx="0" cy="0"/>
        </a:xfrm>
      </p:grpSpPr>
      <p:sp>
        <p:nvSpPr>
          <p:cNvPr id="95" name="Google Shape;95;p2">
            <a:extLst>
              <a:ext uri="{FF2B5EF4-FFF2-40B4-BE49-F238E27FC236}">
                <a16:creationId xmlns:a16="http://schemas.microsoft.com/office/drawing/2014/main" id="{A871C0CB-22E6-D1CE-1A19-B9342EB5F961}"/>
              </a:ext>
            </a:extLst>
          </p:cNvPr>
          <p:cNvSpPr txBox="1">
            <a:spLocks noGrp="1"/>
          </p:cNvSpPr>
          <p:nvPr>
            <p:ph type="title"/>
          </p:nvPr>
        </p:nvSpPr>
        <p:spPr>
          <a:xfrm>
            <a:off x="548701" y="351659"/>
            <a:ext cx="11094598" cy="11905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SG" sz="3200" b="1" dirty="0">
                <a:solidFill>
                  <a:schemeClr val="bg1"/>
                </a:solidFill>
              </a:rPr>
              <a:t>Types of Intellectual Property</a:t>
            </a:r>
            <a:endParaRPr sz="3200" b="1" dirty="0">
              <a:solidFill>
                <a:schemeClr val="bg1"/>
              </a:solidFill>
            </a:endParaRPr>
          </a:p>
        </p:txBody>
      </p:sp>
      <p:sp>
        <p:nvSpPr>
          <p:cNvPr id="2" name="Footer Placeholder 1">
            <a:extLst>
              <a:ext uri="{FF2B5EF4-FFF2-40B4-BE49-F238E27FC236}">
                <a16:creationId xmlns:a16="http://schemas.microsoft.com/office/drawing/2014/main" id="{DFC98CA7-F219-9EE3-9E9B-5783BBD327EB}"/>
              </a:ext>
            </a:extLst>
          </p:cNvPr>
          <p:cNvSpPr>
            <a:spLocks noGrp="1"/>
          </p:cNvSpPr>
          <p:nvPr>
            <p:ph type="ftr" idx="11"/>
          </p:nvPr>
        </p:nvSpPr>
        <p:spPr/>
        <p:txBody>
          <a:bodyPr/>
          <a:lstStyle/>
          <a:p>
            <a:r>
              <a:rPr lang="en-US" dirty="0"/>
              <a:t>© 2026 Yusarn Audrey LLC. All Rights Reserved.</a:t>
            </a:r>
          </a:p>
        </p:txBody>
      </p:sp>
      <p:sp>
        <p:nvSpPr>
          <p:cNvPr id="3" name="Slide Number Placeholder 2">
            <a:extLst>
              <a:ext uri="{FF2B5EF4-FFF2-40B4-BE49-F238E27FC236}">
                <a16:creationId xmlns:a16="http://schemas.microsoft.com/office/drawing/2014/main" id="{CBE3C7A3-C8EC-44C6-6C30-EFC5E69049A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dirty="0"/>
          </a:p>
        </p:txBody>
      </p:sp>
      <p:sp>
        <p:nvSpPr>
          <p:cNvPr id="4" name="TextBox 3">
            <a:extLst>
              <a:ext uri="{FF2B5EF4-FFF2-40B4-BE49-F238E27FC236}">
                <a16:creationId xmlns:a16="http://schemas.microsoft.com/office/drawing/2014/main" id="{98A7CF47-E697-C5F8-851E-8EDD50B698BA}"/>
              </a:ext>
            </a:extLst>
          </p:cNvPr>
          <p:cNvSpPr txBox="1"/>
          <p:nvPr/>
        </p:nvSpPr>
        <p:spPr>
          <a:xfrm>
            <a:off x="8886825" y="1019175"/>
            <a:ext cx="2495550" cy="400110"/>
          </a:xfrm>
          <a:prstGeom prst="rect">
            <a:avLst/>
          </a:prstGeom>
          <a:noFill/>
        </p:spPr>
        <p:txBody>
          <a:bodyPr wrap="square" rtlCol="0">
            <a:spAutoFit/>
          </a:bodyPr>
          <a:lstStyle/>
          <a:p>
            <a:r>
              <a:rPr lang="en-SG" sz="2000" dirty="0">
                <a:solidFill>
                  <a:schemeClr val="bg1"/>
                </a:solidFill>
                <a:latin typeface="Angsana New" panose="020B0502040204020203" pitchFamily="18" charset="-34"/>
                <a:cs typeface="Angsana New" panose="020B0502040204020203" pitchFamily="18" charset="-34"/>
              </a:rPr>
              <a:t>Singapore     Malaysia     Thailand</a:t>
            </a:r>
          </a:p>
        </p:txBody>
      </p:sp>
      <p:sp>
        <p:nvSpPr>
          <p:cNvPr id="5" name="Google Shape;96;p2">
            <a:extLst>
              <a:ext uri="{FF2B5EF4-FFF2-40B4-BE49-F238E27FC236}">
                <a16:creationId xmlns:a16="http://schemas.microsoft.com/office/drawing/2014/main" id="{89921EB1-1DF9-3B79-3144-4BCD19D09AAD}"/>
              </a:ext>
            </a:extLst>
          </p:cNvPr>
          <p:cNvSpPr txBox="1">
            <a:spLocks noGrp="1"/>
          </p:cNvSpPr>
          <p:nvPr>
            <p:ph type="body" idx="1"/>
          </p:nvPr>
        </p:nvSpPr>
        <p:spPr>
          <a:xfrm>
            <a:off x="838200" y="1639887"/>
            <a:ext cx="10515600" cy="4866454"/>
          </a:xfrm>
          <a:prstGeom prst="rect">
            <a:avLst/>
          </a:prstGeom>
          <a:noFill/>
          <a:ln>
            <a:noFill/>
          </a:ln>
        </p:spPr>
        <p:txBody>
          <a:bodyPr spcFirstLastPara="1" wrap="square" lIns="91425" tIns="45700" rIns="91425" bIns="45700" anchor="t" anchorCtr="0">
            <a:normAutofit/>
          </a:bodyPr>
          <a:lstStyle/>
          <a:p>
            <a:pPr marL="152400" indent="0" algn="just">
              <a:lnSpc>
                <a:spcPct val="100000"/>
              </a:lnSpc>
              <a:spcBef>
                <a:spcPts val="0"/>
              </a:spcBef>
              <a:buClr>
                <a:srgbClr val="0070C0"/>
              </a:buClr>
              <a:buSzPct val="100000"/>
              <a:buNone/>
            </a:pPr>
            <a:r>
              <a:rPr lang="en-SG" dirty="0">
                <a:solidFill>
                  <a:schemeClr val="tx1">
                    <a:lumMod val="75000"/>
                    <a:lumOff val="25000"/>
                  </a:schemeClr>
                </a:solidFill>
              </a:rPr>
              <a:t>IP relevant to secure, protect and allow ownership in innovation and ideas</a:t>
            </a:r>
          </a:p>
          <a:p>
            <a:pPr marL="152400" indent="0" algn="just">
              <a:lnSpc>
                <a:spcPct val="120000"/>
              </a:lnSpc>
              <a:spcBef>
                <a:spcPts val="0"/>
              </a:spcBef>
              <a:buClr>
                <a:srgbClr val="0070C0"/>
              </a:buClr>
              <a:buSzPct val="100000"/>
              <a:buNone/>
            </a:pPr>
            <a:endParaRPr lang="en-SG" sz="3400" dirty="0">
              <a:solidFill>
                <a:schemeClr val="tx1">
                  <a:lumMod val="75000"/>
                  <a:lumOff val="25000"/>
                </a:schemeClr>
              </a:solidFill>
            </a:endParaRPr>
          </a:p>
        </p:txBody>
      </p:sp>
      <p:graphicFrame>
        <p:nvGraphicFramePr>
          <p:cNvPr id="8" name="Table 7">
            <a:extLst>
              <a:ext uri="{FF2B5EF4-FFF2-40B4-BE49-F238E27FC236}">
                <a16:creationId xmlns:a16="http://schemas.microsoft.com/office/drawing/2014/main" id="{EFC904FA-B0AA-A182-F496-B9D289823771}"/>
              </a:ext>
            </a:extLst>
          </p:cNvPr>
          <p:cNvGraphicFramePr>
            <a:graphicFrameLocks noGrp="1"/>
          </p:cNvGraphicFramePr>
          <p:nvPr>
            <p:extLst>
              <p:ext uri="{D42A27DB-BD31-4B8C-83A1-F6EECF244321}">
                <p14:modId xmlns:p14="http://schemas.microsoft.com/office/powerpoint/2010/main" val="253229599"/>
              </p:ext>
            </p:extLst>
          </p:nvPr>
        </p:nvGraphicFramePr>
        <p:xfrm>
          <a:off x="1792711" y="2523236"/>
          <a:ext cx="8606577" cy="3315589"/>
        </p:xfrm>
        <a:graphic>
          <a:graphicData uri="http://schemas.openxmlformats.org/drawingml/2006/table">
            <a:tbl>
              <a:tblPr firstRow="1" bandRow="1">
                <a:tableStyleId>{CB1EAC62-5ED5-47C8-9D22-5CEB4C44A967}</a:tableStyleId>
              </a:tblPr>
              <a:tblGrid>
                <a:gridCol w="4242806">
                  <a:extLst>
                    <a:ext uri="{9D8B030D-6E8A-4147-A177-3AD203B41FA5}">
                      <a16:colId xmlns:a16="http://schemas.microsoft.com/office/drawing/2014/main" val="2719278689"/>
                    </a:ext>
                  </a:extLst>
                </a:gridCol>
                <a:gridCol w="4363771">
                  <a:extLst>
                    <a:ext uri="{9D8B030D-6E8A-4147-A177-3AD203B41FA5}">
                      <a16:colId xmlns:a16="http://schemas.microsoft.com/office/drawing/2014/main" val="2026905336"/>
                    </a:ext>
                  </a:extLst>
                </a:gridCol>
              </a:tblGrid>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SG" sz="1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Require registration and</a:t>
                      </a:r>
                      <a:br>
                        <a:rPr lang="en-SG" sz="1800" b="1"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SG" sz="1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country specific</a:t>
                      </a:r>
                      <a:endParaRPr lang="en-SG" sz="1800" dirty="0"/>
                    </a:p>
                  </a:txBody>
                  <a:tcPr anchor="ctr"/>
                </a:tc>
                <a:tc>
                  <a:txBody>
                    <a:bodyPr/>
                    <a:lstStyle/>
                    <a:p>
                      <a:pPr algn="l">
                        <a:lnSpc>
                          <a:spcPct val="80000"/>
                        </a:lnSpc>
                        <a:spcBef>
                          <a:spcPts val="0"/>
                        </a:spcBef>
                        <a:spcAft>
                          <a:spcPts val="0"/>
                        </a:spcAft>
                        <a:tabLst>
                          <a:tab pos="1617663" algn="l"/>
                        </a:tabLst>
                      </a:pPr>
                      <a:endParaRPr lang="en-SG" sz="18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l">
                        <a:lnSpc>
                          <a:spcPct val="80000"/>
                        </a:lnSpc>
                        <a:spcBef>
                          <a:spcPts val="0"/>
                        </a:spcBef>
                        <a:spcAft>
                          <a:spcPts val="0"/>
                        </a:spcAft>
                        <a:tabLst>
                          <a:tab pos="1617663" algn="l"/>
                        </a:tabLst>
                      </a:pPr>
                      <a:r>
                        <a:rPr lang="en-SG" sz="1800" b="1" u="sng" dirty="0">
                          <a:solidFill>
                            <a:schemeClr val="tx1"/>
                          </a:solidFill>
                          <a:latin typeface="Open Sans" panose="020B0606030504020204" pitchFamily="34" charset="0"/>
                          <a:ea typeface="Open Sans" panose="020B0606030504020204" pitchFamily="34" charset="0"/>
                          <a:cs typeface="Open Sans" panose="020B0606030504020204" pitchFamily="34" charset="0"/>
                        </a:rPr>
                        <a:t>Patents</a:t>
                      </a:r>
                      <a:r>
                        <a:rPr lang="en-SG" sz="1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inventions, new products, processes, apparatus</a:t>
                      </a:r>
                    </a:p>
                    <a:p>
                      <a:pPr algn="l">
                        <a:lnSpc>
                          <a:spcPct val="80000"/>
                        </a:lnSpc>
                        <a:spcBef>
                          <a:spcPts val="0"/>
                        </a:spcBef>
                        <a:spcAft>
                          <a:spcPts val="0"/>
                        </a:spcAft>
                        <a:tabLst>
                          <a:tab pos="1617663" algn="l"/>
                        </a:tabLst>
                      </a:pPr>
                      <a:endParaRPr lang="en-SG" sz="18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l">
                        <a:lnSpc>
                          <a:spcPct val="80000"/>
                        </a:lnSpc>
                        <a:spcBef>
                          <a:spcPts val="0"/>
                        </a:spcBef>
                        <a:spcAft>
                          <a:spcPts val="0"/>
                        </a:spcAft>
                        <a:tabLst>
                          <a:tab pos="1617663" algn="l"/>
                        </a:tabLst>
                      </a:pPr>
                      <a:r>
                        <a:rPr lang="en-SG" sz="1800" b="1" u="sng" dirty="0">
                          <a:solidFill>
                            <a:schemeClr val="tx1"/>
                          </a:solidFill>
                          <a:latin typeface="Open Sans" panose="020B0606030504020204" pitchFamily="34" charset="0"/>
                          <a:ea typeface="Open Sans" panose="020B0606030504020204" pitchFamily="34" charset="0"/>
                          <a:cs typeface="Open Sans" panose="020B0606030504020204" pitchFamily="34" charset="0"/>
                        </a:rPr>
                        <a:t>Designs</a:t>
                      </a:r>
                      <a:r>
                        <a:rPr lang="en-SG" sz="1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look and feel, shape</a:t>
                      </a:r>
                    </a:p>
                    <a:p>
                      <a:pPr algn="l">
                        <a:lnSpc>
                          <a:spcPct val="80000"/>
                        </a:lnSpc>
                        <a:spcBef>
                          <a:spcPts val="0"/>
                        </a:spcBef>
                        <a:spcAft>
                          <a:spcPts val="0"/>
                        </a:spcAft>
                        <a:tabLst>
                          <a:tab pos="1617663" algn="l"/>
                        </a:tabLst>
                      </a:pPr>
                      <a:endParaRPr lang="en-SG" sz="18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l">
                        <a:lnSpc>
                          <a:spcPct val="80000"/>
                        </a:lnSpc>
                        <a:spcBef>
                          <a:spcPts val="0"/>
                        </a:spcBef>
                        <a:spcAft>
                          <a:spcPts val="0"/>
                        </a:spcAft>
                        <a:tabLst>
                          <a:tab pos="1617663" algn="l"/>
                        </a:tabLst>
                      </a:pPr>
                      <a:r>
                        <a:rPr lang="en-SG" sz="1800" b="1" u="sng" dirty="0">
                          <a:solidFill>
                            <a:schemeClr val="tx1"/>
                          </a:solidFill>
                          <a:latin typeface="Open Sans" panose="020B0606030504020204" pitchFamily="34" charset="0"/>
                          <a:ea typeface="Open Sans" panose="020B0606030504020204" pitchFamily="34" charset="0"/>
                          <a:cs typeface="Open Sans" panose="020B0606030504020204" pitchFamily="34" charset="0"/>
                        </a:rPr>
                        <a:t>Trademarks</a:t>
                      </a:r>
                      <a:r>
                        <a:rPr lang="en-SG" sz="1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name, logos, slogans</a:t>
                      </a:r>
                    </a:p>
                    <a:p>
                      <a:pPr algn="l">
                        <a:lnSpc>
                          <a:spcPct val="80000"/>
                        </a:lnSpc>
                        <a:spcBef>
                          <a:spcPts val="0"/>
                        </a:spcBef>
                        <a:spcAft>
                          <a:spcPts val="0"/>
                        </a:spcAft>
                        <a:tabLst>
                          <a:tab pos="1617663" algn="l"/>
                        </a:tabLst>
                      </a:pPr>
                      <a:endParaRPr lang="en-SG" sz="1800" dirty="0"/>
                    </a:p>
                  </a:txBody>
                  <a:tcPr anchor="ctr"/>
                </a:tc>
                <a:extLst>
                  <a:ext uri="{0D108BD9-81ED-4DB2-BD59-A6C34878D82A}">
                    <a16:rowId xmlns:a16="http://schemas.microsoft.com/office/drawing/2014/main" val="1323641533"/>
                  </a:ext>
                </a:extLst>
              </a:tr>
              <a:tr h="370840">
                <a:tc>
                  <a:txBody>
                    <a:bodyPr/>
                    <a:lstStyle/>
                    <a:p>
                      <a:pPr algn="l">
                        <a:lnSpc>
                          <a:spcPct val="100000"/>
                        </a:lnSpc>
                        <a:spcBef>
                          <a:spcPts val="0"/>
                        </a:spcBef>
                        <a:spcAft>
                          <a:spcPts val="0"/>
                        </a:spcAft>
                      </a:pPr>
                      <a:endParaRPr lang="en-SG" sz="1800" b="1" dirty="0">
                        <a:latin typeface="Open Sans" panose="020B0606030504020204" pitchFamily="34" charset="0"/>
                        <a:ea typeface="Open Sans" panose="020B0606030504020204" pitchFamily="34" charset="0"/>
                        <a:cs typeface="Open Sans" panose="020B0606030504020204" pitchFamily="34" charset="0"/>
                      </a:endParaRPr>
                    </a:p>
                    <a:p>
                      <a:pPr algn="l">
                        <a:lnSpc>
                          <a:spcPct val="100000"/>
                        </a:lnSpc>
                        <a:spcBef>
                          <a:spcPts val="0"/>
                        </a:spcBef>
                        <a:spcAft>
                          <a:spcPts val="0"/>
                        </a:spcAft>
                      </a:pPr>
                      <a:r>
                        <a:rPr lang="en-SG" sz="1800" b="1" dirty="0">
                          <a:latin typeface="Open Sans" panose="020B0606030504020204" pitchFamily="34" charset="0"/>
                          <a:ea typeface="Open Sans" panose="020B0606030504020204" pitchFamily="34" charset="0"/>
                          <a:cs typeface="Open Sans" panose="020B0606030504020204" pitchFamily="34" charset="0"/>
                        </a:rPr>
                        <a:t>There are those that even though do not require registration, require process and data management</a:t>
                      </a:r>
                    </a:p>
                    <a:p>
                      <a:pPr algn="l">
                        <a:lnSpc>
                          <a:spcPct val="100000"/>
                        </a:lnSpc>
                        <a:spcBef>
                          <a:spcPts val="0"/>
                        </a:spcBef>
                        <a:spcAft>
                          <a:spcPts val="0"/>
                        </a:spcAft>
                      </a:pPr>
                      <a:endParaRPr lang="en-SG" sz="1800" dirty="0"/>
                    </a:p>
                  </a:txBody>
                  <a:tcPr anchor="ctr"/>
                </a:tc>
                <a:tc>
                  <a:txBody>
                    <a:bodyPr/>
                    <a:lstStyle/>
                    <a:p>
                      <a:pPr algn="l">
                        <a:lnSpc>
                          <a:spcPct val="100000"/>
                        </a:lnSpc>
                        <a:spcBef>
                          <a:spcPts val="0"/>
                        </a:spcBef>
                        <a:spcAft>
                          <a:spcPts val="0"/>
                        </a:spcAft>
                      </a:pPr>
                      <a:r>
                        <a:rPr lang="en-SG" sz="1800" b="1" u="sng" dirty="0">
                          <a:latin typeface="Open Sans" panose="020B0606030504020204" pitchFamily="34" charset="0"/>
                          <a:ea typeface="Open Sans" panose="020B0606030504020204" pitchFamily="34" charset="0"/>
                          <a:cs typeface="Open Sans" panose="020B0606030504020204" pitchFamily="34" charset="0"/>
                        </a:rPr>
                        <a:t>Trade Secrets</a:t>
                      </a:r>
                      <a:r>
                        <a:rPr lang="en-SG" sz="1800" b="1" dirty="0">
                          <a:latin typeface="Open Sans" panose="020B0606030504020204" pitchFamily="34" charset="0"/>
                          <a:ea typeface="Open Sans" panose="020B0606030504020204" pitchFamily="34" charset="0"/>
                          <a:cs typeface="Open Sans" panose="020B0606030504020204" pitchFamily="34" charset="0"/>
                        </a:rPr>
                        <a:t>: proprietary know how, practices, data formulations, information commercially valuable</a:t>
                      </a:r>
                      <a:endParaRPr lang="en-SG" sz="1800" dirty="0"/>
                    </a:p>
                  </a:txBody>
                  <a:tcPr anchor="ctr"/>
                </a:tc>
                <a:extLst>
                  <a:ext uri="{0D108BD9-81ED-4DB2-BD59-A6C34878D82A}">
                    <a16:rowId xmlns:a16="http://schemas.microsoft.com/office/drawing/2014/main" val="3176689881"/>
                  </a:ext>
                </a:extLst>
              </a:tr>
            </a:tbl>
          </a:graphicData>
        </a:graphic>
      </p:graphicFrame>
      <p:grpSp>
        <p:nvGrpSpPr>
          <p:cNvPr id="6" name="Group 4">
            <a:extLst>
              <a:ext uri="{FF2B5EF4-FFF2-40B4-BE49-F238E27FC236}">
                <a16:creationId xmlns:a16="http://schemas.microsoft.com/office/drawing/2014/main" id="{C5E6AA28-F840-6034-F01F-CA0DABF2A755}"/>
              </a:ext>
            </a:extLst>
          </p:cNvPr>
          <p:cNvGrpSpPr/>
          <p:nvPr/>
        </p:nvGrpSpPr>
        <p:grpSpPr>
          <a:xfrm>
            <a:off x="1" y="5975287"/>
            <a:ext cx="2344848" cy="882713"/>
            <a:chOff x="0" y="0"/>
            <a:chExt cx="4527766" cy="1647698"/>
          </a:xfrm>
        </p:grpSpPr>
        <p:sp>
          <p:nvSpPr>
            <p:cNvPr id="7" name="Freeform 5" descr="HATABSAL VADYUNK A JￃﾖVￅﾐRE.  Előfordulhat, hogy az AI által létrehozott tartalom helytelen.">
              <a:extLst>
                <a:ext uri="{FF2B5EF4-FFF2-40B4-BE49-F238E27FC236}">
                  <a16:creationId xmlns:a16="http://schemas.microsoft.com/office/drawing/2014/main" id="{89B49AF1-BFE7-39E7-B363-2E27DFCE8D46}"/>
                </a:ext>
              </a:extLst>
            </p:cNvPr>
            <p:cNvSpPr/>
            <p:nvPr/>
          </p:nvSpPr>
          <p:spPr>
            <a:xfrm>
              <a:off x="0" y="0"/>
              <a:ext cx="4527804" cy="1647698"/>
            </a:xfrm>
            <a:custGeom>
              <a:avLst/>
              <a:gdLst/>
              <a:ahLst/>
              <a:cxnLst/>
              <a:rect l="l" t="t" r="r" b="b"/>
              <a:pathLst>
                <a:path w="4527804" h="1647698">
                  <a:moveTo>
                    <a:pt x="0" y="0"/>
                  </a:moveTo>
                  <a:lnTo>
                    <a:pt x="4527804" y="0"/>
                  </a:lnTo>
                  <a:lnTo>
                    <a:pt x="4527804" y="1647698"/>
                  </a:lnTo>
                  <a:lnTo>
                    <a:pt x="0" y="1647698"/>
                  </a:lnTo>
                  <a:lnTo>
                    <a:pt x="0" y="0"/>
                  </a:lnTo>
                  <a:close/>
                </a:path>
              </a:pathLst>
            </a:custGeom>
            <a:blipFill>
              <a:blip r:embed="rId3"/>
              <a:stretch>
                <a:fillRect/>
              </a:stretch>
            </a:blipFill>
          </p:spPr>
          <p:txBody>
            <a:bodyPr/>
            <a:lstStyle/>
            <a:p>
              <a:endParaRPr lang="en-HU"/>
            </a:p>
          </p:txBody>
        </p:sp>
      </p:grpSp>
    </p:spTree>
    <p:extLst>
      <p:ext uri="{BB962C8B-B14F-4D97-AF65-F5344CB8AC3E}">
        <p14:creationId xmlns:p14="http://schemas.microsoft.com/office/powerpoint/2010/main" val="4085627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4">
          <a:extLst>
            <a:ext uri="{FF2B5EF4-FFF2-40B4-BE49-F238E27FC236}">
              <a16:creationId xmlns:a16="http://schemas.microsoft.com/office/drawing/2014/main" id="{70F90EB9-D6FF-ABED-403E-A83F5765D361}"/>
            </a:ext>
          </a:extLst>
        </p:cNvPr>
        <p:cNvGrpSpPr/>
        <p:nvPr/>
      </p:nvGrpSpPr>
      <p:grpSpPr>
        <a:xfrm>
          <a:off x="0" y="0"/>
          <a:ext cx="0" cy="0"/>
          <a:chOff x="0" y="0"/>
          <a:chExt cx="0" cy="0"/>
        </a:xfrm>
      </p:grpSpPr>
      <p:sp>
        <p:nvSpPr>
          <p:cNvPr id="95" name="Google Shape;95;p2">
            <a:extLst>
              <a:ext uri="{FF2B5EF4-FFF2-40B4-BE49-F238E27FC236}">
                <a16:creationId xmlns:a16="http://schemas.microsoft.com/office/drawing/2014/main" id="{EF4BDFE7-E909-7AA3-0A51-A4D6B7FFAA06}"/>
              </a:ext>
            </a:extLst>
          </p:cNvPr>
          <p:cNvSpPr txBox="1">
            <a:spLocks noGrp="1"/>
          </p:cNvSpPr>
          <p:nvPr>
            <p:ph type="title"/>
          </p:nvPr>
        </p:nvSpPr>
        <p:spPr>
          <a:xfrm>
            <a:off x="548701" y="351659"/>
            <a:ext cx="11094598" cy="11905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SG" sz="3200" b="1" dirty="0">
                <a:solidFill>
                  <a:schemeClr val="bg1"/>
                </a:solidFill>
              </a:rPr>
              <a:t>Connecting the Dots</a:t>
            </a:r>
            <a:endParaRPr sz="3200" b="1" dirty="0">
              <a:solidFill>
                <a:schemeClr val="bg1"/>
              </a:solidFill>
            </a:endParaRPr>
          </a:p>
        </p:txBody>
      </p:sp>
      <p:sp>
        <p:nvSpPr>
          <p:cNvPr id="2" name="Footer Placeholder 1">
            <a:extLst>
              <a:ext uri="{FF2B5EF4-FFF2-40B4-BE49-F238E27FC236}">
                <a16:creationId xmlns:a16="http://schemas.microsoft.com/office/drawing/2014/main" id="{D6C58D57-0DAC-C56F-1E11-5DDD97E3070E}"/>
              </a:ext>
            </a:extLst>
          </p:cNvPr>
          <p:cNvSpPr>
            <a:spLocks noGrp="1"/>
          </p:cNvSpPr>
          <p:nvPr>
            <p:ph type="ftr" idx="11"/>
          </p:nvPr>
        </p:nvSpPr>
        <p:spPr/>
        <p:txBody>
          <a:bodyPr/>
          <a:lstStyle/>
          <a:p>
            <a:r>
              <a:rPr lang="en-US" dirty="0"/>
              <a:t>© 2026 Yusarn Audrey LLC. All Rights Reserved.</a:t>
            </a:r>
          </a:p>
        </p:txBody>
      </p:sp>
      <p:sp>
        <p:nvSpPr>
          <p:cNvPr id="3" name="Slide Number Placeholder 2">
            <a:extLst>
              <a:ext uri="{FF2B5EF4-FFF2-40B4-BE49-F238E27FC236}">
                <a16:creationId xmlns:a16="http://schemas.microsoft.com/office/drawing/2014/main" id="{F73F10B9-C22D-4C99-0E25-A99AF7399FD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dirty="0"/>
          </a:p>
        </p:txBody>
      </p:sp>
      <p:sp>
        <p:nvSpPr>
          <p:cNvPr id="4" name="TextBox 3">
            <a:extLst>
              <a:ext uri="{FF2B5EF4-FFF2-40B4-BE49-F238E27FC236}">
                <a16:creationId xmlns:a16="http://schemas.microsoft.com/office/drawing/2014/main" id="{D0FDBCA3-7620-6B67-3004-0B80FA7D6C7E}"/>
              </a:ext>
            </a:extLst>
          </p:cNvPr>
          <p:cNvSpPr txBox="1"/>
          <p:nvPr/>
        </p:nvSpPr>
        <p:spPr>
          <a:xfrm>
            <a:off x="8886825" y="1019175"/>
            <a:ext cx="2495550" cy="400110"/>
          </a:xfrm>
          <a:prstGeom prst="rect">
            <a:avLst/>
          </a:prstGeom>
          <a:noFill/>
        </p:spPr>
        <p:txBody>
          <a:bodyPr wrap="square" rtlCol="0">
            <a:spAutoFit/>
          </a:bodyPr>
          <a:lstStyle/>
          <a:p>
            <a:r>
              <a:rPr lang="en-SG" sz="2000" dirty="0">
                <a:solidFill>
                  <a:schemeClr val="bg1"/>
                </a:solidFill>
                <a:latin typeface="Angsana New" panose="020B0502040204020203" pitchFamily="18" charset="-34"/>
                <a:cs typeface="Angsana New" panose="020B0502040204020203" pitchFamily="18" charset="-34"/>
              </a:rPr>
              <a:t>Singapore     Malaysia     Thailand</a:t>
            </a:r>
          </a:p>
        </p:txBody>
      </p:sp>
      <p:sp>
        <p:nvSpPr>
          <p:cNvPr id="9" name="Google Shape;96;p2">
            <a:extLst>
              <a:ext uri="{FF2B5EF4-FFF2-40B4-BE49-F238E27FC236}">
                <a16:creationId xmlns:a16="http://schemas.microsoft.com/office/drawing/2014/main" id="{DB2BEA37-E453-A42E-904A-73E64D6EB82D}"/>
              </a:ext>
            </a:extLst>
          </p:cNvPr>
          <p:cNvSpPr txBox="1">
            <a:spLocks noGrp="1"/>
          </p:cNvSpPr>
          <p:nvPr>
            <p:ph type="body" idx="1"/>
          </p:nvPr>
        </p:nvSpPr>
        <p:spPr>
          <a:xfrm>
            <a:off x="549275" y="1601788"/>
            <a:ext cx="11093450" cy="4694237"/>
          </a:xfrm>
          <a:prstGeom prst="rect">
            <a:avLst/>
          </a:prstGeom>
          <a:noFill/>
          <a:ln>
            <a:noFill/>
          </a:ln>
        </p:spPr>
        <p:txBody>
          <a:bodyPr spcFirstLastPara="1" wrap="square" lIns="91425" tIns="45700" rIns="91425" bIns="45700" anchor="t" anchorCtr="0">
            <a:noAutofit/>
          </a:bodyPr>
          <a:lstStyle/>
          <a:p>
            <a:pPr marL="495300" indent="-342900" algn="just">
              <a:lnSpc>
                <a:spcPct val="130000"/>
              </a:lnSpc>
              <a:spcBef>
                <a:spcPts val="0"/>
              </a:spcBef>
              <a:buClr>
                <a:srgbClr val="0070C0"/>
              </a:buClr>
              <a:buSzPct val="100000"/>
            </a:pPr>
            <a:r>
              <a:rPr lang="en-SG" dirty="0">
                <a:solidFill>
                  <a:schemeClr val="tx1">
                    <a:lumMod val="75000"/>
                    <a:lumOff val="25000"/>
                  </a:schemeClr>
                </a:solidFill>
              </a:rPr>
              <a:t>IP and intangible assets are sources of value</a:t>
            </a:r>
          </a:p>
          <a:p>
            <a:pPr marL="495300" indent="-342900" algn="just">
              <a:lnSpc>
                <a:spcPct val="130000"/>
              </a:lnSpc>
              <a:spcBef>
                <a:spcPts val="0"/>
              </a:spcBef>
              <a:buClr>
                <a:srgbClr val="0070C0"/>
              </a:buClr>
              <a:buSzPct val="100000"/>
            </a:pPr>
            <a:endParaRPr lang="en-SG" dirty="0">
              <a:solidFill>
                <a:schemeClr val="tx1">
                  <a:lumMod val="75000"/>
                  <a:lumOff val="25000"/>
                </a:schemeClr>
              </a:solidFill>
            </a:endParaRPr>
          </a:p>
          <a:p>
            <a:pPr marL="495300" indent="-342900" algn="just">
              <a:lnSpc>
                <a:spcPct val="130000"/>
              </a:lnSpc>
              <a:spcBef>
                <a:spcPts val="0"/>
              </a:spcBef>
              <a:buClr>
                <a:srgbClr val="0070C0"/>
              </a:buClr>
              <a:buSzPct val="100000"/>
            </a:pPr>
            <a:r>
              <a:rPr lang="en-SG" dirty="0">
                <a:solidFill>
                  <a:schemeClr val="tx1">
                    <a:lumMod val="75000"/>
                    <a:lumOff val="25000"/>
                  </a:schemeClr>
                </a:solidFill>
              </a:rPr>
              <a:t>Context of use is key for impact</a:t>
            </a:r>
          </a:p>
          <a:p>
            <a:pPr marL="495300" indent="-342900" algn="just">
              <a:lnSpc>
                <a:spcPct val="130000"/>
              </a:lnSpc>
              <a:spcBef>
                <a:spcPts val="0"/>
              </a:spcBef>
              <a:buClr>
                <a:srgbClr val="0070C0"/>
              </a:buClr>
              <a:buSzPct val="100000"/>
            </a:pPr>
            <a:endParaRPr lang="en-SG" dirty="0">
              <a:solidFill>
                <a:schemeClr val="tx1">
                  <a:lumMod val="75000"/>
                  <a:lumOff val="25000"/>
                </a:schemeClr>
              </a:solidFill>
            </a:endParaRPr>
          </a:p>
          <a:p>
            <a:pPr marL="495300" indent="-342900" algn="just">
              <a:lnSpc>
                <a:spcPct val="130000"/>
              </a:lnSpc>
              <a:spcBef>
                <a:spcPts val="0"/>
              </a:spcBef>
              <a:buClr>
                <a:srgbClr val="0070C0"/>
              </a:buClr>
              <a:buSzPct val="100000"/>
            </a:pPr>
            <a:r>
              <a:rPr lang="en-SG" dirty="0">
                <a:solidFill>
                  <a:schemeClr val="tx1">
                    <a:lumMod val="75000"/>
                    <a:lumOff val="25000"/>
                  </a:schemeClr>
                </a:solidFill>
              </a:rPr>
              <a:t>There is intersection between tangible, intangible and financial assets</a:t>
            </a:r>
          </a:p>
          <a:p>
            <a:pPr marL="495300" indent="-342900" algn="just">
              <a:lnSpc>
                <a:spcPct val="130000"/>
              </a:lnSpc>
              <a:spcBef>
                <a:spcPts val="0"/>
              </a:spcBef>
              <a:buClr>
                <a:srgbClr val="0070C0"/>
              </a:buClr>
              <a:buSzPct val="100000"/>
            </a:pPr>
            <a:endParaRPr lang="en-SG" dirty="0">
              <a:solidFill>
                <a:schemeClr val="tx1">
                  <a:lumMod val="75000"/>
                  <a:lumOff val="25000"/>
                </a:schemeClr>
              </a:solidFill>
            </a:endParaRPr>
          </a:p>
          <a:p>
            <a:pPr marL="495300" indent="-342900" algn="just">
              <a:lnSpc>
                <a:spcPct val="130000"/>
              </a:lnSpc>
              <a:spcBef>
                <a:spcPts val="0"/>
              </a:spcBef>
              <a:buClr>
                <a:srgbClr val="0070C0"/>
              </a:buClr>
              <a:buSzPct val="100000"/>
            </a:pPr>
            <a:r>
              <a:rPr lang="en-SG" dirty="0">
                <a:solidFill>
                  <a:schemeClr val="tx1">
                    <a:lumMod val="75000"/>
                    <a:lumOff val="25000"/>
                  </a:schemeClr>
                </a:solidFill>
              </a:rPr>
              <a:t>Co-relation of science and business, IP strategy and creation of value</a:t>
            </a:r>
          </a:p>
        </p:txBody>
      </p:sp>
      <p:grpSp>
        <p:nvGrpSpPr>
          <p:cNvPr id="5" name="Group 4">
            <a:extLst>
              <a:ext uri="{FF2B5EF4-FFF2-40B4-BE49-F238E27FC236}">
                <a16:creationId xmlns:a16="http://schemas.microsoft.com/office/drawing/2014/main" id="{A5030642-5ADF-9A91-76A4-F3C6831C6B83}"/>
              </a:ext>
            </a:extLst>
          </p:cNvPr>
          <p:cNvGrpSpPr/>
          <p:nvPr/>
        </p:nvGrpSpPr>
        <p:grpSpPr>
          <a:xfrm>
            <a:off x="1" y="5975287"/>
            <a:ext cx="2344848" cy="882713"/>
            <a:chOff x="0" y="0"/>
            <a:chExt cx="4527766" cy="1647698"/>
          </a:xfrm>
        </p:grpSpPr>
        <p:sp>
          <p:nvSpPr>
            <p:cNvPr id="6" name="Freeform 5" descr="HATABSAL VADYUNK A JￃﾖVￅﾐRE.  Előfordulhat, hogy az AI által létrehozott tartalom helytelen.">
              <a:extLst>
                <a:ext uri="{FF2B5EF4-FFF2-40B4-BE49-F238E27FC236}">
                  <a16:creationId xmlns:a16="http://schemas.microsoft.com/office/drawing/2014/main" id="{37659F38-947F-ED64-3ABF-CD7C950E68CF}"/>
                </a:ext>
              </a:extLst>
            </p:cNvPr>
            <p:cNvSpPr/>
            <p:nvPr/>
          </p:nvSpPr>
          <p:spPr>
            <a:xfrm>
              <a:off x="0" y="0"/>
              <a:ext cx="4527804" cy="1647698"/>
            </a:xfrm>
            <a:custGeom>
              <a:avLst/>
              <a:gdLst/>
              <a:ahLst/>
              <a:cxnLst/>
              <a:rect l="l" t="t" r="r" b="b"/>
              <a:pathLst>
                <a:path w="4527804" h="1647698">
                  <a:moveTo>
                    <a:pt x="0" y="0"/>
                  </a:moveTo>
                  <a:lnTo>
                    <a:pt x="4527804" y="0"/>
                  </a:lnTo>
                  <a:lnTo>
                    <a:pt x="4527804" y="1647698"/>
                  </a:lnTo>
                  <a:lnTo>
                    <a:pt x="0" y="1647698"/>
                  </a:lnTo>
                  <a:lnTo>
                    <a:pt x="0" y="0"/>
                  </a:lnTo>
                  <a:close/>
                </a:path>
              </a:pathLst>
            </a:custGeom>
            <a:blipFill>
              <a:blip r:embed="rId3"/>
              <a:stretch>
                <a:fillRect/>
              </a:stretch>
            </a:blipFill>
          </p:spPr>
          <p:txBody>
            <a:bodyPr/>
            <a:lstStyle/>
            <a:p>
              <a:endParaRPr lang="en-HU"/>
            </a:p>
          </p:txBody>
        </p:sp>
      </p:grpSp>
    </p:spTree>
    <p:extLst>
      <p:ext uri="{BB962C8B-B14F-4D97-AF65-F5344CB8AC3E}">
        <p14:creationId xmlns:p14="http://schemas.microsoft.com/office/powerpoint/2010/main" val="3461009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4">
          <a:extLst>
            <a:ext uri="{FF2B5EF4-FFF2-40B4-BE49-F238E27FC236}">
              <a16:creationId xmlns:a16="http://schemas.microsoft.com/office/drawing/2014/main" id="{7DADCD1B-6BA2-0520-0B0A-C17A824D30B6}"/>
            </a:ext>
          </a:extLst>
        </p:cNvPr>
        <p:cNvGrpSpPr/>
        <p:nvPr/>
      </p:nvGrpSpPr>
      <p:grpSpPr>
        <a:xfrm>
          <a:off x="0" y="0"/>
          <a:ext cx="0" cy="0"/>
          <a:chOff x="0" y="0"/>
          <a:chExt cx="0" cy="0"/>
        </a:xfrm>
      </p:grpSpPr>
      <p:sp>
        <p:nvSpPr>
          <p:cNvPr id="95" name="Google Shape;95;p2">
            <a:extLst>
              <a:ext uri="{FF2B5EF4-FFF2-40B4-BE49-F238E27FC236}">
                <a16:creationId xmlns:a16="http://schemas.microsoft.com/office/drawing/2014/main" id="{BF61E11D-24C5-2043-3069-231858B32701}"/>
              </a:ext>
            </a:extLst>
          </p:cNvPr>
          <p:cNvSpPr txBox="1">
            <a:spLocks noGrp="1"/>
          </p:cNvSpPr>
          <p:nvPr>
            <p:ph type="title"/>
          </p:nvPr>
        </p:nvSpPr>
        <p:spPr>
          <a:xfrm>
            <a:off x="548701" y="351659"/>
            <a:ext cx="11094598" cy="11905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SG" sz="3200" b="1" dirty="0">
                <a:solidFill>
                  <a:schemeClr val="bg1"/>
                </a:solidFill>
              </a:rPr>
              <a:t>IP Value in Context</a:t>
            </a:r>
            <a:endParaRPr sz="3200" b="1" dirty="0">
              <a:solidFill>
                <a:schemeClr val="bg1"/>
              </a:solidFill>
            </a:endParaRPr>
          </a:p>
        </p:txBody>
      </p:sp>
      <p:sp>
        <p:nvSpPr>
          <p:cNvPr id="2" name="Footer Placeholder 1">
            <a:extLst>
              <a:ext uri="{FF2B5EF4-FFF2-40B4-BE49-F238E27FC236}">
                <a16:creationId xmlns:a16="http://schemas.microsoft.com/office/drawing/2014/main" id="{5DAA4CD4-D74A-122F-CC3C-CFFFF26E6AF9}"/>
              </a:ext>
            </a:extLst>
          </p:cNvPr>
          <p:cNvSpPr>
            <a:spLocks noGrp="1"/>
          </p:cNvSpPr>
          <p:nvPr>
            <p:ph type="ftr" idx="11"/>
          </p:nvPr>
        </p:nvSpPr>
        <p:spPr/>
        <p:txBody>
          <a:bodyPr/>
          <a:lstStyle/>
          <a:p>
            <a:r>
              <a:rPr lang="en-US" dirty="0"/>
              <a:t>© 2026 Yusarn Audrey LLC. All Rights Reserved.</a:t>
            </a:r>
          </a:p>
        </p:txBody>
      </p:sp>
      <p:sp>
        <p:nvSpPr>
          <p:cNvPr id="3" name="Slide Number Placeholder 2">
            <a:extLst>
              <a:ext uri="{FF2B5EF4-FFF2-40B4-BE49-F238E27FC236}">
                <a16:creationId xmlns:a16="http://schemas.microsoft.com/office/drawing/2014/main" id="{B8F3769D-128A-6975-9B39-7B01A288F12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dirty="0"/>
          </a:p>
        </p:txBody>
      </p:sp>
      <p:sp>
        <p:nvSpPr>
          <p:cNvPr id="4" name="TextBox 3">
            <a:extLst>
              <a:ext uri="{FF2B5EF4-FFF2-40B4-BE49-F238E27FC236}">
                <a16:creationId xmlns:a16="http://schemas.microsoft.com/office/drawing/2014/main" id="{D85CEC0B-855F-3CF8-3CB3-8441CD3E2E42}"/>
              </a:ext>
            </a:extLst>
          </p:cNvPr>
          <p:cNvSpPr txBox="1"/>
          <p:nvPr/>
        </p:nvSpPr>
        <p:spPr>
          <a:xfrm>
            <a:off x="8886825" y="1019175"/>
            <a:ext cx="2495550" cy="400110"/>
          </a:xfrm>
          <a:prstGeom prst="rect">
            <a:avLst/>
          </a:prstGeom>
          <a:noFill/>
        </p:spPr>
        <p:txBody>
          <a:bodyPr wrap="square" rtlCol="0">
            <a:spAutoFit/>
          </a:bodyPr>
          <a:lstStyle/>
          <a:p>
            <a:r>
              <a:rPr lang="en-SG" sz="2000" dirty="0">
                <a:solidFill>
                  <a:schemeClr val="bg1"/>
                </a:solidFill>
                <a:latin typeface="Angsana New" panose="020B0502040204020203" pitchFamily="18" charset="-34"/>
                <a:cs typeface="Angsana New" panose="020B0502040204020203" pitchFamily="18" charset="-34"/>
              </a:rPr>
              <a:t>Singapore     Malaysia     Thailand</a:t>
            </a:r>
          </a:p>
        </p:txBody>
      </p:sp>
      <p:grpSp>
        <p:nvGrpSpPr>
          <p:cNvPr id="7" name="Group 6">
            <a:extLst>
              <a:ext uri="{FF2B5EF4-FFF2-40B4-BE49-F238E27FC236}">
                <a16:creationId xmlns:a16="http://schemas.microsoft.com/office/drawing/2014/main" id="{ED6F0800-1651-73E0-D4D4-AEB6F7B06ABD}"/>
              </a:ext>
            </a:extLst>
          </p:cNvPr>
          <p:cNvGrpSpPr/>
          <p:nvPr/>
        </p:nvGrpSpPr>
        <p:grpSpPr>
          <a:xfrm>
            <a:off x="820127" y="1684403"/>
            <a:ext cx="10562248" cy="4037962"/>
            <a:chOff x="1026569" y="1785440"/>
            <a:chExt cx="10562248" cy="4037962"/>
          </a:xfrm>
        </p:grpSpPr>
        <p:sp>
          <p:nvSpPr>
            <p:cNvPr id="8" name="TextBox 7">
              <a:extLst>
                <a:ext uri="{FF2B5EF4-FFF2-40B4-BE49-F238E27FC236}">
                  <a16:creationId xmlns:a16="http://schemas.microsoft.com/office/drawing/2014/main" id="{54E44EBD-FBD3-09AA-6EBF-CBCD677093E4}"/>
                </a:ext>
              </a:extLst>
            </p:cNvPr>
            <p:cNvSpPr txBox="1"/>
            <p:nvPr/>
          </p:nvSpPr>
          <p:spPr>
            <a:xfrm>
              <a:off x="1026569" y="4811394"/>
              <a:ext cx="10562248" cy="1012008"/>
            </a:xfrm>
            <a:prstGeom prst="rect">
              <a:avLst/>
            </a:prstGeom>
            <a:noFill/>
          </p:spPr>
          <p:txBody>
            <a:bodyPr wrap="square" rtlCol="0">
              <a:spAutoFit/>
            </a:bodyPr>
            <a:lstStyle/>
            <a:p>
              <a:pPr marL="457200" indent="-457200">
                <a:lnSpc>
                  <a:spcPct val="130000"/>
                </a:lnSpc>
                <a:buClr>
                  <a:srgbClr val="0070C0"/>
                </a:buClr>
                <a:buFont typeface="Wingdings" panose="05000000000000000000" pitchFamily="2" charset="2"/>
                <a:buChar char="Ø"/>
              </a:pPr>
              <a:r>
                <a:rPr lang="en-SG" sz="2400" dirty="0">
                  <a:latin typeface="Open Sans" panose="020B0606030504020204" pitchFamily="34" charset="0"/>
                  <a:ea typeface="Open Sans" panose="020B0606030504020204" pitchFamily="34" charset="0"/>
                  <a:cs typeface="Open Sans" panose="020B0606030504020204" pitchFamily="34" charset="0"/>
                </a:rPr>
                <a:t>Understanding the characteristics of the IP category</a:t>
              </a:r>
            </a:p>
            <a:p>
              <a:pPr marL="457200" indent="-457200">
                <a:lnSpc>
                  <a:spcPct val="130000"/>
                </a:lnSpc>
                <a:buClr>
                  <a:srgbClr val="0070C0"/>
                </a:buClr>
                <a:buFont typeface="Wingdings" panose="05000000000000000000" pitchFamily="2" charset="2"/>
                <a:buChar char="Ø"/>
              </a:pPr>
              <a:r>
                <a:rPr lang="en-SG" sz="2400" dirty="0">
                  <a:latin typeface="Open Sans" panose="020B0606030504020204" pitchFamily="34" charset="0"/>
                  <a:ea typeface="Open Sans" panose="020B0606030504020204" pitchFamily="34" charset="0"/>
                  <a:cs typeface="Open Sans" panose="020B0606030504020204" pitchFamily="34" charset="0"/>
                </a:rPr>
                <a:t>Don’t forget the importance of trade secrets and know-how</a:t>
              </a:r>
            </a:p>
          </p:txBody>
        </p:sp>
        <p:grpSp>
          <p:nvGrpSpPr>
            <p:cNvPr id="10" name="Group 9">
              <a:extLst>
                <a:ext uri="{FF2B5EF4-FFF2-40B4-BE49-F238E27FC236}">
                  <a16:creationId xmlns:a16="http://schemas.microsoft.com/office/drawing/2014/main" id="{08B4532E-B252-1C68-645C-3901F12CEE03}"/>
                </a:ext>
              </a:extLst>
            </p:cNvPr>
            <p:cNvGrpSpPr/>
            <p:nvPr/>
          </p:nvGrpSpPr>
          <p:grpSpPr>
            <a:xfrm>
              <a:off x="1464873" y="1785440"/>
              <a:ext cx="10123944" cy="2783417"/>
              <a:chOff x="1462937" y="1795112"/>
              <a:chExt cx="10079232" cy="2783417"/>
            </a:xfrm>
          </p:grpSpPr>
          <p:sp>
            <p:nvSpPr>
              <p:cNvPr id="11" name="TextBox 10">
                <a:extLst>
                  <a:ext uri="{FF2B5EF4-FFF2-40B4-BE49-F238E27FC236}">
                    <a16:creationId xmlns:a16="http://schemas.microsoft.com/office/drawing/2014/main" id="{BDFCD218-44E6-846B-96C4-2B149B1F8069}"/>
                  </a:ext>
                </a:extLst>
              </p:cNvPr>
              <p:cNvSpPr txBox="1"/>
              <p:nvPr/>
            </p:nvSpPr>
            <p:spPr>
              <a:xfrm>
                <a:off x="6104917" y="2082816"/>
                <a:ext cx="5437252" cy="2308324"/>
              </a:xfrm>
              <a:prstGeom prst="rect">
                <a:avLst/>
              </a:prstGeom>
              <a:noFill/>
            </p:spPr>
            <p:txBody>
              <a:bodyPr wrap="square" rtlCol="0">
                <a:spAutoFit/>
              </a:bodyPr>
              <a:lstStyle/>
              <a:p>
                <a:r>
                  <a:rPr lang="en-SG" sz="2400" dirty="0">
                    <a:latin typeface="Open Sans" panose="020B0606030504020204" pitchFamily="34" charset="0"/>
                    <a:ea typeface="Open Sans" panose="020B0606030504020204" pitchFamily="34" charset="0"/>
                    <a:cs typeface="Open Sans" panose="020B0606030504020204" pitchFamily="34" charset="0"/>
                  </a:rPr>
                  <a:t>The Pfizer-BioNTech Case Study</a:t>
                </a:r>
              </a:p>
              <a:p>
                <a:endParaRPr lang="en-SG" sz="2400" dirty="0">
                  <a:latin typeface="Open Sans" panose="020B0606030504020204" pitchFamily="34" charset="0"/>
                  <a:ea typeface="Open Sans" panose="020B0606030504020204" pitchFamily="34" charset="0"/>
                  <a:cs typeface="Open Sans" panose="020B0606030504020204" pitchFamily="34" charset="0"/>
                </a:endParaRPr>
              </a:p>
              <a:p>
                <a:pPr marL="457200" indent="-457200">
                  <a:buClr>
                    <a:srgbClr val="0070C0"/>
                  </a:buClr>
                  <a:buFont typeface="Arial" panose="020B0604020202020204" pitchFamily="34" charset="0"/>
                  <a:buChar char="•"/>
                </a:pPr>
                <a:r>
                  <a:rPr lang="en-SG" sz="2400" dirty="0">
                    <a:latin typeface="Open Sans" panose="020B0606030504020204" pitchFamily="34" charset="0"/>
                    <a:ea typeface="Open Sans" panose="020B0606030504020204" pitchFamily="34" charset="0"/>
                    <a:cs typeface="Open Sans" panose="020B0606030504020204" pitchFamily="34" charset="0"/>
                  </a:rPr>
                  <a:t>Product company or brand company?</a:t>
                </a:r>
              </a:p>
              <a:p>
                <a:pPr marL="457200" indent="-457200">
                  <a:buClr>
                    <a:srgbClr val="0070C0"/>
                  </a:buClr>
                  <a:buFont typeface="Arial" panose="020B0604020202020204" pitchFamily="34" charset="0"/>
                  <a:buChar char="•"/>
                </a:pPr>
                <a:endParaRPr lang="en-SG" sz="2400" dirty="0">
                  <a:latin typeface="Open Sans" panose="020B0606030504020204" pitchFamily="34" charset="0"/>
                  <a:ea typeface="Open Sans" panose="020B0606030504020204" pitchFamily="34" charset="0"/>
                  <a:cs typeface="Open Sans" panose="020B0606030504020204" pitchFamily="34" charset="0"/>
                </a:endParaRPr>
              </a:p>
              <a:p>
                <a:pPr marL="457200" indent="-457200">
                  <a:buClr>
                    <a:srgbClr val="0070C0"/>
                  </a:buClr>
                  <a:buFont typeface="Arial" panose="020B0604020202020204" pitchFamily="34" charset="0"/>
                  <a:buChar char="•"/>
                </a:pPr>
                <a:r>
                  <a:rPr lang="en-SG" sz="2400" dirty="0">
                    <a:latin typeface="Open Sans" panose="020B0606030504020204" pitchFamily="34" charset="0"/>
                    <a:ea typeface="Open Sans" panose="020B0606030504020204" pitchFamily="34" charset="0"/>
                    <a:cs typeface="Open Sans" panose="020B0606030504020204" pitchFamily="34" charset="0"/>
                  </a:rPr>
                  <a:t>Patents or trademarks?</a:t>
                </a:r>
              </a:p>
            </p:txBody>
          </p:sp>
          <p:pic>
            <p:nvPicPr>
              <p:cNvPr id="12" name="Picture 11" descr="A hand in blue glove holding a plastic container next to a box&#10;&#10;Description automatically generated">
                <a:extLst>
                  <a:ext uri="{FF2B5EF4-FFF2-40B4-BE49-F238E27FC236}">
                    <a16:creationId xmlns:a16="http://schemas.microsoft.com/office/drawing/2014/main" id="{29ADD821-95F0-D0D4-D3C9-3771F4B2E68F}"/>
                  </a:ext>
                </a:extLst>
              </p:cNvPr>
              <p:cNvPicPr>
                <a:picLocks noChangeAspect="1"/>
              </p:cNvPicPr>
              <p:nvPr/>
            </p:nvPicPr>
            <p:blipFill>
              <a:blip r:embed="rId3"/>
              <a:stretch>
                <a:fillRect/>
              </a:stretch>
            </p:blipFill>
            <p:spPr>
              <a:xfrm>
                <a:off x="1462937" y="1795112"/>
                <a:ext cx="4094143" cy="2783417"/>
              </a:xfrm>
              <a:prstGeom prst="rect">
                <a:avLst/>
              </a:prstGeom>
            </p:spPr>
          </p:pic>
        </p:grpSp>
      </p:grpSp>
      <p:grpSp>
        <p:nvGrpSpPr>
          <p:cNvPr id="5" name="Group 4">
            <a:extLst>
              <a:ext uri="{FF2B5EF4-FFF2-40B4-BE49-F238E27FC236}">
                <a16:creationId xmlns:a16="http://schemas.microsoft.com/office/drawing/2014/main" id="{0A65519F-BB8A-EA64-95F1-B33BAA8C9285}"/>
              </a:ext>
            </a:extLst>
          </p:cNvPr>
          <p:cNvGrpSpPr/>
          <p:nvPr/>
        </p:nvGrpSpPr>
        <p:grpSpPr>
          <a:xfrm>
            <a:off x="1" y="5975287"/>
            <a:ext cx="2344848" cy="882713"/>
            <a:chOff x="0" y="0"/>
            <a:chExt cx="4527766" cy="1647698"/>
          </a:xfrm>
        </p:grpSpPr>
        <p:sp>
          <p:nvSpPr>
            <p:cNvPr id="6" name="Freeform 5" descr="HATABSAL VADYUNK A JￃﾖVￅﾐRE.  Előfordulhat, hogy az AI által létrehozott tartalom helytelen.">
              <a:extLst>
                <a:ext uri="{FF2B5EF4-FFF2-40B4-BE49-F238E27FC236}">
                  <a16:creationId xmlns:a16="http://schemas.microsoft.com/office/drawing/2014/main" id="{A35B680B-EC41-4945-EC0D-C981B97D0839}"/>
                </a:ext>
              </a:extLst>
            </p:cNvPr>
            <p:cNvSpPr/>
            <p:nvPr/>
          </p:nvSpPr>
          <p:spPr>
            <a:xfrm>
              <a:off x="0" y="0"/>
              <a:ext cx="4527804" cy="1647698"/>
            </a:xfrm>
            <a:custGeom>
              <a:avLst/>
              <a:gdLst/>
              <a:ahLst/>
              <a:cxnLst/>
              <a:rect l="l" t="t" r="r" b="b"/>
              <a:pathLst>
                <a:path w="4527804" h="1647698">
                  <a:moveTo>
                    <a:pt x="0" y="0"/>
                  </a:moveTo>
                  <a:lnTo>
                    <a:pt x="4527804" y="0"/>
                  </a:lnTo>
                  <a:lnTo>
                    <a:pt x="4527804" y="1647698"/>
                  </a:lnTo>
                  <a:lnTo>
                    <a:pt x="0" y="1647698"/>
                  </a:lnTo>
                  <a:lnTo>
                    <a:pt x="0" y="0"/>
                  </a:lnTo>
                  <a:close/>
                </a:path>
              </a:pathLst>
            </a:custGeom>
            <a:blipFill>
              <a:blip r:embed="rId4"/>
              <a:stretch>
                <a:fillRect/>
              </a:stretch>
            </a:blipFill>
          </p:spPr>
          <p:txBody>
            <a:bodyPr/>
            <a:lstStyle/>
            <a:p>
              <a:endParaRPr lang="en-HU"/>
            </a:p>
          </p:txBody>
        </p:sp>
      </p:grpSp>
    </p:spTree>
    <p:extLst>
      <p:ext uri="{BB962C8B-B14F-4D97-AF65-F5344CB8AC3E}">
        <p14:creationId xmlns:p14="http://schemas.microsoft.com/office/powerpoint/2010/main" val="2665621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
          <a:extLst>
            <a:ext uri="{FF2B5EF4-FFF2-40B4-BE49-F238E27FC236}">
              <a16:creationId xmlns:a16="http://schemas.microsoft.com/office/drawing/2014/main" id="{D1AB9094-D852-44E5-FC55-B87C11701AE2}"/>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FDFEF8-A7BE-E4C6-2EC1-B05ED64D6D3B}"/>
              </a:ext>
            </a:extLst>
          </p:cNvPr>
          <p:cNvSpPr>
            <a:spLocks noGrp="1"/>
          </p:cNvSpPr>
          <p:nvPr>
            <p:ph type="ftr" idx="11"/>
          </p:nvPr>
        </p:nvSpPr>
        <p:spPr/>
        <p:txBody>
          <a:bodyPr/>
          <a:lstStyle/>
          <a:p>
            <a:r>
              <a:rPr lang="en-US" dirty="0"/>
              <a:t>© 2026 Yusarn Audrey LLC. All Rights Reserved.</a:t>
            </a:r>
          </a:p>
        </p:txBody>
      </p:sp>
      <p:sp>
        <p:nvSpPr>
          <p:cNvPr id="3" name="Slide Number Placeholder 2">
            <a:extLst>
              <a:ext uri="{FF2B5EF4-FFF2-40B4-BE49-F238E27FC236}">
                <a16:creationId xmlns:a16="http://schemas.microsoft.com/office/drawing/2014/main" id="{7461AEFE-750C-8882-D396-910E7482AEF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dirty="0"/>
          </a:p>
        </p:txBody>
      </p:sp>
      <p:sp>
        <p:nvSpPr>
          <p:cNvPr id="4" name="TextBox 3">
            <a:extLst>
              <a:ext uri="{FF2B5EF4-FFF2-40B4-BE49-F238E27FC236}">
                <a16:creationId xmlns:a16="http://schemas.microsoft.com/office/drawing/2014/main" id="{969B2B80-6BFC-B572-3193-45F659D23999}"/>
              </a:ext>
            </a:extLst>
          </p:cNvPr>
          <p:cNvSpPr txBox="1"/>
          <p:nvPr/>
        </p:nvSpPr>
        <p:spPr>
          <a:xfrm>
            <a:off x="8886825" y="1019175"/>
            <a:ext cx="2495550" cy="400110"/>
          </a:xfrm>
          <a:prstGeom prst="rect">
            <a:avLst/>
          </a:prstGeom>
          <a:noFill/>
        </p:spPr>
        <p:txBody>
          <a:bodyPr wrap="square" rtlCol="0">
            <a:spAutoFit/>
          </a:bodyPr>
          <a:lstStyle/>
          <a:p>
            <a:r>
              <a:rPr lang="en-SG" sz="2000" dirty="0">
                <a:solidFill>
                  <a:schemeClr val="bg1"/>
                </a:solidFill>
                <a:latin typeface="Angsana New" panose="020B0502040204020203" pitchFamily="18" charset="-34"/>
                <a:cs typeface="Angsana New" panose="020B0502040204020203" pitchFamily="18" charset="-34"/>
              </a:rPr>
              <a:t>Singapore     Malaysia     Thailand</a:t>
            </a:r>
          </a:p>
        </p:txBody>
      </p:sp>
      <p:sp>
        <p:nvSpPr>
          <p:cNvPr id="9" name="Google Shape;96;p2">
            <a:extLst>
              <a:ext uri="{FF2B5EF4-FFF2-40B4-BE49-F238E27FC236}">
                <a16:creationId xmlns:a16="http://schemas.microsoft.com/office/drawing/2014/main" id="{49B0CDD0-FB27-DBEB-0B6F-3AA86E88D8B5}"/>
              </a:ext>
            </a:extLst>
          </p:cNvPr>
          <p:cNvSpPr txBox="1">
            <a:spLocks noGrp="1"/>
          </p:cNvSpPr>
          <p:nvPr>
            <p:ph type="body" idx="1"/>
          </p:nvPr>
        </p:nvSpPr>
        <p:spPr>
          <a:xfrm>
            <a:off x="549275" y="1601788"/>
            <a:ext cx="11093450" cy="4694237"/>
          </a:xfrm>
          <a:prstGeom prst="rect">
            <a:avLst/>
          </a:prstGeom>
          <a:noFill/>
          <a:ln>
            <a:noFill/>
          </a:ln>
        </p:spPr>
        <p:txBody>
          <a:bodyPr spcFirstLastPara="1" wrap="square" lIns="91425" tIns="45700" rIns="91425" bIns="45700" anchor="t" anchorCtr="0">
            <a:noAutofit/>
          </a:bodyPr>
          <a:lstStyle/>
          <a:p>
            <a:pPr marL="495300" indent="-342900" algn="just">
              <a:lnSpc>
                <a:spcPct val="150000"/>
              </a:lnSpc>
              <a:spcBef>
                <a:spcPts val="0"/>
              </a:spcBef>
              <a:buClr>
                <a:srgbClr val="0070C0"/>
              </a:buClr>
              <a:buSzPct val="100000"/>
            </a:pPr>
            <a:r>
              <a:rPr lang="en-SG" dirty="0">
                <a:solidFill>
                  <a:schemeClr val="tx1">
                    <a:lumMod val="75000"/>
                    <a:lumOff val="25000"/>
                  </a:schemeClr>
                </a:solidFill>
              </a:rPr>
              <a:t>Internal investment calculators</a:t>
            </a:r>
          </a:p>
          <a:p>
            <a:pPr marL="495300" indent="-342900" algn="just">
              <a:lnSpc>
                <a:spcPct val="150000"/>
              </a:lnSpc>
              <a:spcBef>
                <a:spcPts val="0"/>
              </a:spcBef>
              <a:buClr>
                <a:srgbClr val="0070C0"/>
              </a:buClr>
              <a:buSzPct val="100000"/>
            </a:pPr>
            <a:r>
              <a:rPr lang="en-SG" dirty="0">
                <a:solidFill>
                  <a:schemeClr val="tx1">
                    <a:lumMod val="75000"/>
                    <a:lumOff val="25000"/>
                  </a:schemeClr>
                </a:solidFill>
              </a:rPr>
              <a:t>Strategic decision making</a:t>
            </a:r>
          </a:p>
          <a:p>
            <a:pPr marL="495300" indent="-342900" algn="just">
              <a:lnSpc>
                <a:spcPct val="150000"/>
              </a:lnSpc>
              <a:spcBef>
                <a:spcPts val="0"/>
              </a:spcBef>
              <a:buClr>
                <a:srgbClr val="0070C0"/>
              </a:buClr>
              <a:buSzPct val="100000"/>
            </a:pPr>
            <a:r>
              <a:rPr lang="en-SG" dirty="0">
                <a:solidFill>
                  <a:schemeClr val="tx1">
                    <a:lumMod val="75000"/>
                    <a:lumOff val="25000"/>
                  </a:schemeClr>
                </a:solidFill>
              </a:rPr>
              <a:t>Assessment prior to sale</a:t>
            </a:r>
          </a:p>
          <a:p>
            <a:pPr marL="495300" indent="-342900" algn="just">
              <a:lnSpc>
                <a:spcPct val="150000"/>
              </a:lnSpc>
              <a:spcBef>
                <a:spcPts val="0"/>
              </a:spcBef>
              <a:buClr>
                <a:srgbClr val="0070C0"/>
              </a:buClr>
              <a:buSzPct val="100000"/>
            </a:pPr>
            <a:r>
              <a:rPr lang="en-SG" dirty="0">
                <a:solidFill>
                  <a:schemeClr val="tx1">
                    <a:lumMod val="75000"/>
                    <a:lumOff val="25000"/>
                  </a:schemeClr>
                </a:solidFill>
              </a:rPr>
              <a:t>To exploit IP – licensing, equity, spin-off</a:t>
            </a:r>
          </a:p>
          <a:p>
            <a:pPr marL="495300" indent="-342900" algn="just">
              <a:lnSpc>
                <a:spcPct val="150000"/>
              </a:lnSpc>
              <a:spcBef>
                <a:spcPts val="0"/>
              </a:spcBef>
              <a:buClr>
                <a:srgbClr val="0070C0"/>
              </a:buClr>
              <a:buSzPct val="100000"/>
            </a:pPr>
            <a:r>
              <a:rPr lang="en-SG" dirty="0">
                <a:solidFill>
                  <a:schemeClr val="tx1">
                    <a:lumMod val="75000"/>
                    <a:lumOff val="25000"/>
                  </a:schemeClr>
                </a:solidFill>
              </a:rPr>
              <a:t>Calculate damages for IP infringement</a:t>
            </a:r>
          </a:p>
          <a:p>
            <a:pPr marL="495300" indent="-342900" algn="just">
              <a:lnSpc>
                <a:spcPct val="150000"/>
              </a:lnSpc>
              <a:spcBef>
                <a:spcPts val="0"/>
              </a:spcBef>
              <a:buClr>
                <a:srgbClr val="0070C0"/>
              </a:buClr>
              <a:buSzPct val="100000"/>
            </a:pPr>
            <a:r>
              <a:rPr lang="en-SG" dirty="0">
                <a:solidFill>
                  <a:schemeClr val="tx1">
                    <a:lumMod val="75000"/>
                    <a:lumOff val="25000"/>
                  </a:schemeClr>
                </a:solidFill>
              </a:rPr>
              <a:t>IP assets as security</a:t>
            </a:r>
          </a:p>
        </p:txBody>
      </p:sp>
      <p:sp>
        <p:nvSpPr>
          <p:cNvPr id="7" name="Google Shape;95;p2">
            <a:extLst>
              <a:ext uri="{FF2B5EF4-FFF2-40B4-BE49-F238E27FC236}">
                <a16:creationId xmlns:a16="http://schemas.microsoft.com/office/drawing/2014/main" id="{A919DE4F-173A-5872-C7DE-8669A50FE94C}"/>
              </a:ext>
            </a:extLst>
          </p:cNvPr>
          <p:cNvSpPr txBox="1">
            <a:spLocks noGrp="1"/>
          </p:cNvSpPr>
          <p:nvPr>
            <p:ph type="title"/>
          </p:nvPr>
        </p:nvSpPr>
        <p:spPr>
          <a:xfrm>
            <a:off x="548701" y="228763"/>
            <a:ext cx="11094598" cy="11905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SG" sz="3200" b="1" dirty="0">
                <a:solidFill>
                  <a:schemeClr val="bg1"/>
                </a:solidFill>
              </a:rPr>
              <a:t>How and Why IP Valuation</a:t>
            </a:r>
            <a:br>
              <a:rPr lang="en-SG" sz="3200" b="1" dirty="0">
                <a:solidFill>
                  <a:schemeClr val="bg1"/>
                </a:solidFill>
              </a:rPr>
            </a:br>
            <a:r>
              <a:rPr lang="en-SG" sz="3200" b="1" dirty="0">
                <a:solidFill>
                  <a:schemeClr val="bg1"/>
                </a:solidFill>
              </a:rPr>
              <a:t>(and </a:t>
            </a:r>
            <a:r>
              <a:rPr lang="en-SG" sz="3200" b="1">
                <a:solidFill>
                  <a:schemeClr val="bg1"/>
                </a:solidFill>
              </a:rPr>
              <a:t>IP Evaluation</a:t>
            </a:r>
            <a:r>
              <a:rPr lang="en-SG" sz="3200" b="1" dirty="0">
                <a:solidFill>
                  <a:schemeClr val="bg1"/>
                </a:solidFill>
              </a:rPr>
              <a:t>) is Helpful?</a:t>
            </a:r>
            <a:endParaRPr sz="3200" b="1" dirty="0">
              <a:solidFill>
                <a:schemeClr val="bg1"/>
              </a:solidFill>
            </a:endParaRPr>
          </a:p>
        </p:txBody>
      </p:sp>
      <p:grpSp>
        <p:nvGrpSpPr>
          <p:cNvPr id="5" name="Group 4">
            <a:extLst>
              <a:ext uri="{FF2B5EF4-FFF2-40B4-BE49-F238E27FC236}">
                <a16:creationId xmlns:a16="http://schemas.microsoft.com/office/drawing/2014/main" id="{18A56D1C-70A2-0B3B-635E-92F786A3D97E}"/>
              </a:ext>
            </a:extLst>
          </p:cNvPr>
          <p:cNvGrpSpPr/>
          <p:nvPr/>
        </p:nvGrpSpPr>
        <p:grpSpPr>
          <a:xfrm>
            <a:off x="1" y="5975287"/>
            <a:ext cx="2344848" cy="882713"/>
            <a:chOff x="0" y="0"/>
            <a:chExt cx="4527766" cy="1647698"/>
          </a:xfrm>
        </p:grpSpPr>
        <p:sp>
          <p:nvSpPr>
            <p:cNvPr id="6" name="Freeform 5" descr="HATABSAL VADYUNK A JￃﾖVￅﾐRE.  Előfordulhat, hogy az AI által létrehozott tartalom helytelen.">
              <a:extLst>
                <a:ext uri="{FF2B5EF4-FFF2-40B4-BE49-F238E27FC236}">
                  <a16:creationId xmlns:a16="http://schemas.microsoft.com/office/drawing/2014/main" id="{8F36F0DF-02F3-A794-C159-D375B70B4F59}"/>
                </a:ext>
              </a:extLst>
            </p:cNvPr>
            <p:cNvSpPr/>
            <p:nvPr/>
          </p:nvSpPr>
          <p:spPr>
            <a:xfrm>
              <a:off x="0" y="0"/>
              <a:ext cx="4527804" cy="1647698"/>
            </a:xfrm>
            <a:custGeom>
              <a:avLst/>
              <a:gdLst/>
              <a:ahLst/>
              <a:cxnLst/>
              <a:rect l="l" t="t" r="r" b="b"/>
              <a:pathLst>
                <a:path w="4527804" h="1647698">
                  <a:moveTo>
                    <a:pt x="0" y="0"/>
                  </a:moveTo>
                  <a:lnTo>
                    <a:pt x="4527804" y="0"/>
                  </a:lnTo>
                  <a:lnTo>
                    <a:pt x="4527804" y="1647698"/>
                  </a:lnTo>
                  <a:lnTo>
                    <a:pt x="0" y="1647698"/>
                  </a:lnTo>
                  <a:lnTo>
                    <a:pt x="0" y="0"/>
                  </a:lnTo>
                  <a:close/>
                </a:path>
              </a:pathLst>
            </a:custGeom>
            <a:blipFill>
              <a:blip r:embed="rId3"/>
              <a:stretch>
                <a:fillRect/>
              </a:stretch>
            </a:blipFill>
          </p:spPr>
          <p:txBody>
            <a:bodyPr/>
            <a:lstStyle/>
            <a:p>
              <a:endParaRPr lang="en-HU"/>
            </a:p>
          </p:txBody>
        </p:sp>
      </p:grpSp>
    </p:spTree>
    <p:extLst>
      <p:ext uri="{BB962C8B-B14F-4D97-AF65-F5344CB8AC3E}">
        <p14:creationId xmlns:p14="http://schemas.microsoft.com/office/powerpoint/2010/main" val="3414227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4">
          <a:extLst>
            <a:ext uri="{FF2B5EF4-FFF2-40B4-BE49-F238E27FC236}">
              <a16:creationId xmlns:a16="http://schemas.microsoft.com/office/drawing/2014/main" id="{0541B968-3202-F54D-80D3-30AFA0579B80}"/>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4D4D81DC-6994-EC3B-B2DA-6F34EBE9A69C}"/>
              </a:ext>
            </a:extLst>
          </p:cNvPr>
          <p:cNvSpPr>
            <a:spLocks noGrp="1"/>
          </p:cNvSpPr>
          <p:nvPr>
            <p:ph type="ftr" idx="11"/>
          </p:nvPr>
        </p:nvSpPr>
        <p:spPr/>
        <p:txBody>
          <a:bodyPr/>
          <a:lstStyle/>
          <a:p>
            <a:r>
              <a:rPr lang="en-US" dirty="0"/>
              <a:t>© 2026 Yusarn Audrey LLC. All Rights Reserved.</a:t>
            </a:r>
          </a:p>
        </p:txBody>
      </p:sp>
      <p:sp>
        <p:nvSpPr>
          <p:cNvPr id="3" name="Slide Number Placeholder 2">
            <a:extLst>
              <a:ext uri="{FF2B5EF4-FFF2-40B4-BE49-F238E27FC236}">
                <a16:creationId xmlns:a16="http://schemas.microsoft.com/office/drawing/2014/main" id="{960BB13E-A656-14BE-8479-2969BD0BFDA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dirty="0"/>
          </a:p>
        </p:txBody>
      </p:sp>
      <p:sp>
        <p:nvSpPr>
          <p:cNvPr id="4" name="TextBox 3">
            <a:extLst>
              <a:ext uri="{FF2B5EF4-FFF2-40B4-BE49-F238E27FC236}">
                <a16:creationId xmlns:a16="http://schemas.microsoft.com/office/drawing/2014/main" id="{85FC67B0-D356-72D1-CCB6-C200BB43258B}"/>
              </a:ext>
            </a:extLst>
          </p:cNvPr>
          <p:cNvSpPr txBox="1"/>
          <p:nvPr/>
        </p:nvSpPr>
        <p:spPr>
          <a:xfrm>
            <a:off x="8886825" y="1019175"/>
            <a:ext cx="2495550" cy="400110"/>
          </a:xfrm>
          <a:prstGeom prst="rect">
            <a:avLst/>
          </a:prstGeom>
          <a:noFill/>
        </p:spPr>
        <p:txBody>
          <a:bodyPr wrap="square" rtlCol="0">
            <a:spAutoFit/>
          </a:bodyPr>
          <a:lstStyle/>
          <a:p>
            <a:r>
              <a:rPr lang="en-SG" sz="2000" dirty="0">
                <a:solidFill>
                  <a:schemeClr val="bg1"/>
                </a:solidFill>
                <a:latin typeface="Angsana New" panose="020B0502040204020203" pitchFamily="18" charset="-34"/>
                <a:cs typeface="Angsana New" panose="020B0502040204020203" pitchFamily="18" charset="-34"/>
              </a:rPr>
              <a:t>Singapore     Malaysia     Thailand</a:t>
            </a:r>
          </a:p>
        </p:txBody>
      </p:sp>
      <p:sp>
        <p:nvSpPr>
          <p:cNvPr id="9" name="Google Shape;96;p2">
            <a:extLst>
              <a:ext uri="{FF2B5EF4-FFF2-40B4-BE49-F238E27FC236}">
                <a16:creationId xmlns:a16="http://schemas.microsoft.com/office/drawing/2014/main" id="{B5347966-D328-470B-4EC4-3788A29DED4F}"/>
              </a:ext>
            </a:extLst>
          </p:cNvPr>
          <p:cNvSpPr txBox="1">
            <a:spLocks noGrp="1"/>
          </p:cNvSpPr>
          <p:nvPr>
            <p:ph type="body" idx="1"/>
          </p:nvPr>
        </p:nvSpPr>
        <p:spPr>
          <a:xfrm>
            <a:off x="549275" y="1539217"/>
            <a:ext cx="11093450" cy="4694237"/>
          </a:xfrm>
          <a:prstGeom prst="rect">
            <a:avLst/>
          </a:prstGeom>
          <a:noFill/>
          <a:ln>
            <a:noFill/>
          </a:ln>
        </p:spPr>
        <p:txBody>
          <a:bodyPr spcFirstLastPara="1" wrap="square" lIns="91425" tIns="45700" rIns="91425" bIns="45700" anchor="t" anchorCtr="0">
            <a:noAutofit/>
          </a:bodyPr>
          <a:lstStyle/>
          <a:p>
            <a:pPr marL="0" indent="0" algn="just">
              <a:lnSpc>
                <a:spcPct val="114000"/>
              </a:lnSpc>
              <a:spcBef>
                <a:spcPts val="0"/>
              </a:spcBef>
              <a:buNone/>
            </a:pPr>
            <a:r>
              <a:rPr lang="en-SG" sz="1800" b="1" u="sng" dirty="0"/>
              <a:t>WIPO-ASEAN IPV Project – January 2023 to 2025</a:t>
            </a:r>
          </a:p>
          <a:p>
            <a:pPr marL="0" indent="0" algn="just">
              <a:lnSpc>
                <a:spcPct val="114000"/>
              </a:lnSpc>
              <a:spcBef>
                <a:spcPts val="0"/>
              </a:spcBef>
              <a:buNone/>
            </a:pPr>
            <a:endParaRPr lang="en-SG" sz="1800" dirty="0"/>
          </a:p>
          <a:p>
            <a:pPr marL="0" indent="0" algn="just">
              <a:lnSpc>
                <a:spcPct val="114000"/>
              </a:lnSpc>
              <a:spcBef>
                <a:spcPts val="0"/>
              </a:spcBef>
              <a:buNone/>
            </a:pPr>
            <a:r>
              <a:rPr lang="en-SG" sz="1800" dirty="0"/>
              <a:t>WIPO aims to:</a:t>
            </a:r>
          </a:p>
          <a:p>
            <a:pPr algn="just">
              <a:lnSpc>
                <a:spcPct val="114000"/>
              </a:lnSpc>
              <a:spcBef>
                <a:spcPts val="0"/>
              </a:spcBef>
              <a:buClr>
                <a:srgbClr val="0070C0"/>
              </a:buClr>
              <a:buSzPct val="100000"/>
            </a:pPr>
            <a:r>
              <a:rPr lang="en-SG" sz="1800" dirty="0"/>
              <a:t>strengthen the ASEAN regional innovation ecosystem</a:t>
            </a:r>
          </a:p>
          <a:p>
            <a:pPr algn="just">
              <a:lnSpc>
                <a:spcPct val="114000"/>
              </a:lnSpc>
              <a:spcBef>
                <a:spcPts val="0"/>
              </a:spcBef>
              <a:buClr>
                <a:srgbClr val="0070C0"/>
              </a:buClr>
              <a:buSzPct val="100000"/>
            </a:pPr>
            <a:r>
              <a:rPr lang="en-SG" sz="1800" dirty="0"/>
              <a:t>implement projects towards ASEAN IP Rights Action Plan 2016 to 2025, in particular, deliverable 17.2 on best practices on IPV</a:t>
            </a:r>
          </a:p>
          <a:p>
            <a:pPr algn="just">
              <a:lnSpc>
                <a:spcPct val="114000"/>
              </a:lnSpc>
              <a:spcBef>
                <a:spcPts val="0"/>
              </a:spcBef>
              <a:buClr>
                <a:srgbClr val="0070C0"/>
              </a:buClr>
              <a:buSzPct val="100000"/>
            </a:pPr>
            <a:r>
              <a:rPr lang="en-SG" sz="1800" dirty="0"/>
              <a:t>enhance recognition of the value of IP as a financial asset in the business community </a:t>
            </a:r>
          </a:p>
          <a:p>
            <a:pPr algn="just">
              <a:lnSpc>
                <a:spcPct val="114000"/>
              </a:lnSpc>
              <a:spcBef>
                <a:spcPts val="0"/>
              </a:spcBef>
              <a:buClr>
                <a:srgbClr val="0070C0"/>
              </a:buClr>
              <a:buSzPct val="100000"/>
            </a:pPr>
            <a:r>
              <a:rPr lang="en-SG" sz="1800" dirty="0"/>
              <a:t>create more transparent IP market relations and environment of trust in IP transactions</a:t>
            </a:r>
          </a:p>
          <a:p>
            <a:pPr algn="just">
              <a:lnSpc>
                <a:spcPct val="114000"/>
              </a:lnSpc>
              <a:spcBef>
                <a:spcPts val="0"/>
              </a:spcBef>
              <a:buClr>
                <a:schemeClr val="accent5">
                  <a:lumMod val="75000"/>
                </a:schemeClr>
              </a:buClr>
            </a:pPr>
            <a:endParaRPr lang="en-SG" sz="1800" dirty="0"/>
          </a:p>
          <a:p>
            <a:pPr marL="0" indent="0" algn="ctr">
              <a:lnSpc>
                <a:spcPct val="114000"/>
              </a:lnSpc>
              <a:spcBef>
                <a:spcPts val="0"/>
              </a:spcBef>
              <a:buNone/>
            </a:pPr>
            <a:r>
              <a:rPr lang="en-SG" sz="1800" i="1" dirty="0">
                <a:solidFill>
                  <a:schemeClr val="accent5">
                    <a:lumMod val="75000"/>
                  </a:schemeClr>
                </a:solidFill>
              </a:rPr>
              <a:t>All conducted with the support of Japan Industrial Property Global Funds in Trust (FIT)</a:t>
            </a:r>
          </a:p>
          <a:p>
            <a:pPr marL="0" indent="0">
              <a:lnSpc>
                <a:spcPct val="114000"/>
              </a:lnSpc>
              <a:spcBef>
                <a:spcPts val="0"/>
              </a:spcBef>
              <a:buNone/>
            </a:pPr>
            <a:endParaRPr lang="en-SG" sz="1800" dirty="0"/>
          </a:p>
          <a:p>
            <a:pPr marL="0" indent="0">
              <a:lnSpc>
                <a:spcPct val="114000"/>
              </a:lnSpc>
              <a:spcBef>
                <a:spcPts val="0"/>
              </a:spcBef>
              <a:buNone/>
            </a:pPr>
            <a:r>
              <a:rPr lang="en-SG" sz="1800" dirty="0"/>
              <a:t>Completed survey and study on nine ASEAN countries for localised findings; nearly 400 participants across academia, enterprises, financial community and practitioners; largest number of participants from academia and government institutions (37%)</a:t>
            </a:r>
            <a:endParaRPr lang="en-SG" sz="1800" dirty="0">
              <a:solidFill>
                <a:schemeClr val="tx1">
                  <a:lumMod val="75000"/>
                  <a:lumOff val="25000"/>
                </a:schemeClr>
              </a:solidFill>
            </a:endParaRPr>
          </a:p>
        </p:txBody>
      </p:sp>
      <p:sp>
        <p:nvSpPr>
          <p:cNvPr id="8" name="Google Shape;95;p2">
            <a:extLst>
              <a:ext uri="{FF2B5EF4-FFF2-40B4-BE49-F238E27FC236}">
                <a16:creationId xmlns:a16="http://schemas.microsoft.com/office/drawing/2014/main" id="{31838D05-9E59-8616-2026-7F5FDF744DE5}"/>
              </a:ext>
            </a:extLst>
          </p:cNvPr>
          <p:cNvSpPr txBox="1">
            <a:spLocks noGrp="1"/>
          </p:cNvSpPr>
          <p:nvPr>
            <p:ph type="title"/>
          </p:nvPr>
        </p:nvSpPr>
        <p:spPr>
          <a:xfrm>
            <a:off x="548701" y="351659"/>
            <a:ext cx="11094598" cy="11905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SG" sz="3200" b="1" dirty="0">
                <a:solidFill>
                  <a:schemeClr val="bg1"/>
                </a:solidFill>
              </a:rPr>
              <a:t>Developments in Asia</a:t>
            </a:r>
            <a:endParaRPr sz="3200" b="1" dirty="0">
              <a:solidFill>
                <a:schemeClr val="bg1"/>
              </a:solidFill>
            </a:endParaRPr>
          </a:p>
        </p:txBody>
      </p:sp>
      <p:grpSp>
        <p:nvGrpSpPr>
          <p:cNvPr id="5" name="Group 4">
            <a:extLst>
              <a:ext uri="{FF2B5EF4-FFF2-40B4-BE49-F238E27FC236}">
                <a16:creationId xmlns:a16="http://schemas.microsoft.com/office/drawing/2014/main" id="{31623B29-DB5B-598E-A73C-4EADB18CB869}"/>
              </a:ext>
            </a:extLst>
          </p:cNvPr>
          <p:cNvGrpSpPr/>
          <p:nvPr/>
        </p:nvGrpSpPr>
        <p:grpSpPr>
          <a:xfrm>
            <a:off x="1" y="5975287"/>
            <a:ext cx="2344848" cy="882713"/>
            <a:chOff x="0" y="0"/>
            <a:chExt cx="4527766" cy="1647698"/>
          </a:xfrm>
        </p:grpSpPr>
        <p:sp>
          <p:nvSpPr>
            <p:cNvPr id="6" name="Freeform 5" descr="HATABSAL VADYUNK A JￃﾖVￅﾐRE.  Előfordulhat, hogy az AI által létrehozott tartalom helytelen.">
              <a:extLst>
                <a:ext uri="{FF2B5EF4-FFF2-40B4-BE49-F238E27FC236}">
                  <a16:creationId xmlns:a16="http://schemas.microsoft.com/office/drawing/2014/main" id="{F9C93FC6-150E-5E55-79E7-170F2FE8DB6A}"/>
                </a:ext>
              </a:extLst>
            </p:cNvPr>
            <p:cNvSpPr/>
            <p:nvPr/>
          </p:nvSpPr>
          <p:spPr>
            <a:xfrm>
              <a:off x="0" y="0"/>
              <a:ext cx="4527804" cy="1647698"/>
            </a:xfrm>
            <a:custGeom>
              <a:avLst/>
              <a:gdLst/>
              <a:ahLst/>
              <a:cxnLst/>
              <a:rect l="l" t="t" r="r" b="b"/>
              <a:pathLst>
                <a:path w="4527804" h="1647698">
                  <a:moveTo>
                    <a:pt x="0" y="0"/>
                  </a:moveTo>
                  <a:lnTo>
                    <a:pt x="4527804" y="0"/>
                  </a:lnTo>
                  <a:lnTo>
                    <a:pt x="4527804" y="1647698"/>
                  </a:lnTo>
                  <a:lnTo>
                    <a:pt x="0" y="1647698"/>
                  </a:lnTo>
                  <a:lnTo>
                    <a:pt x="0" y="0"/>
                  </a:lnTo>
                  <a:close/>
                </a:path>
              </a:pathLst>
            </a:custGeom>
            <a:blipFill>
              <a:blip r:embed="rId3"/>
              <a:stretch>
                <a:fillRect/>
              </a:stretch>
            </a:blipFill>
          </p:spPr>
          <p:txBody>
            <a:bodyPr/>
            <a:lstStyle/>
            <a:p>
              <a:endParaRPr lang="en-HU"/>
            </a:p>
          </p:txBody>
        </p:sp>
      </p:grpSp>
    </p:spTree>
    <p:extLst>
      <p:ext uri="{BB962C8B-B14F-4D97-AF65-F5344CB8AC3E}">
        <p14:creationId xmlns:p14="http://schemas.microsoft.com/office/powerpoint/2010/main" val="3902431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4">
          <a:extLst>
            <a:ext uri="{FF2B5EF4-FFF2-40B4-BE49-F238E27FC236}">
              <a16:creationId xmlns:a16="http://schemas.microsoft.com/office/drawing/2014/main" id="{FC9F2A07-0E9C-A8E5-4EA7-F3DD5BC3AC15}"/>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A3968B2C-4D03-18E5-1805-C7929B22957D}"/>
              </a:ext>
            </a:extLst>
          </p:cNvPr>
          <p:cNvSpPr>
            <a:spLocks noGrp="1"/>
          </p:cNvSpPr>
          <p:nvPr>
            <p:ph type="ftr" idx="11"/>
          </p:nvPr>
        </p:nvSpPr>
        <p:spPr/>
        <p:txBody>
          <a:bodyPr/>
          <a:lstStyle/>
          <a:p>
            <a:r>
              <a:rPr lang="en-US" dirty="0"/>
              <a:t>© 2026 Yusarn Audrey LLC. All Rights Reserved.</a:t>
            </a:r>
          </a:p>
        </p:txBody>
      </p:sp>
      <p:sp>
        <p:nvSpPr>
          <p:cNvPr id="3" name="Slide Number Placeholder 2">
            <a:extLst>
              <a:ext uri="{FF2B5EF4-FFF2-40B4-BE49-F238E27FC236}">
                <a16:creationId xmlns:a16="http://schemas.microsoft.com/office/drawing/2014/main" id="{E055A359-011E-44A2-FDBE-C80C58E2DF7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dirty="0"/>
          </a:p>
        </p:txBody>
      </p:sp>
      <p:sp>
        <p:nvSpPr>
          <p:cNvPr id="4" name="TextBox 3">
            <a:extLst>
              <a:ext uri="{FF2B5EF4-FFF2-40B4-BE49-F238E27FC236}">
                <a16:creationId xmlns:a16="http://schemas.microsoft.com/office/drawing/2014/main" id="{280B2EEC-47A0-EB65-867C-B155353F59AD}"/>
              </a:ext>
            </a:extLst>
          </p:cNvPr>
          <p:cNvSpPr txBox="1"/>
          <p:nvPr/>
        </p:nvSpPr>
        <p:spPr>
          <a:xfrm>
            <a:off x="8886825" y="1019175"/>
            <a:ext cx="2495550" cy="400110"/>
          </a:xfrm>
          <a:prstGeom prst="rect">
            <a:avLst/>
          </a:prstGeom>
          <a:noFill/>
        </p:spPr>
        <p:txBody>
          <a:bodyPr wrap="square" rtlCol="0">
            <a:spAutoFit/>
          </a:bodyPr>
          <a:lstStyle/>
          <a:p>
            <a:r>
              <a:rPr lang="en-SG" sz="2000" dirty="0">
                <a:solidFill>
                  <a:schemeClr val="bg1"/>
                </a:solidFill>
                <a:latin typeface="Angsana New" panose="020B0502040204020203" pitchFamily="18" charset="-34"/>
                <a:cs typeface="Angsana New" panose="020B0502040204020203" pitchFamily="18" charset="-34"/>
              </a:rPr>
              <a:t>Singapore     Malaysia     Thailand</a:t>
            </a:r>
          </a:p>
        </p:txBody>
      </p:sp>
      <p:sp>
        <p:nvSpPr>
          <p:cNvPr id="8" name="Google Shape;95;p2">
            <a:extLst>
              <a:ext uri="{FF2B5EF4-FFF2-40B4-BE49-F238E27FC236}">
                <a16:creationId xmlns:a16="http://schemas.microsoft.com/office/drawing/2014/main" id="{11EBDE36-35C7-7F2F-3A14-8FF7142A423E}"/>
              </a:ext>
            </a:extLst>
          </p:cNvPr>
          <p:cNvSpPr txBox="1">
            <a:spLocks noGrp="1"/>
          </p:cNvSpPr>
          <p:nvPr>
            <p:ph type="title"/>
          </p:nvPr>
        </p:nvSpPr>
        <p:spPr>
          <a:xfrm>
            <a:off x="548701" y="351659"/>
            <a:ext cx="11094598" cy="11905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SG" sz="3200" b="1" dirty="0">
                <a:solidFill>
                  <a:schemeClr val="bg1"/>
                </a:solidFill>
              </a:rPr>
              <a:t>IPV Summary</a:t>
            </a:r>
            <a:endParaRPr sz="3200" b="1" dirty="0">
              <a:solidFill>
                <a:schemeClr val="bg1"/>
              </a:solidFill>
            </a:endParaRPr>
          </a:p>
        </p:txBody>
      </p:sp>
      <p:graphicFrame>
        <p:nvGraphicFramePr>
          <p:cNvPr id="12" name="Table 9">
            <a:extLst>
              <a:ext uri="{FF2B5EF4-FFF2-40B4-BE49-F238E27FC236}">
                <a16:creationId xmlns:a16="http://schemas.microsoft.com/office/drawing/2014/main" id="{C468D6AC-0045-FA2F-7878-2F5B906B6F9A}"/>
              </a:ext>
            </a:extLst>
          </p:cNvPr>
          <p:cNvGraphicFramePr>
            <a:graphicFrameLocks/>
          </p:cNvGraphicFramePr>
          <p:nvPr>
            <p:extLst>
              <p:ext uri="{D42A27DB-BD31-4B8C-83A1-F6EECF244321}">
                <p14:modId xmlns:p14="http://schemas.microsoft.com/office/powerpoint/2010/main" val="3164185015"/>
              </p:ext>
            </p:extLst>
          </p:nvPr>
        </p:nvGraphicFramePr>
        <p:xfrm>
          <a:off x="838200" y="1986474"/>
          <a:ext cx="10515600" cy="329184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304669745"/>
                    </a:ext>
                  </a:extLst>
                </a:gridCol>
                <a:gridCol w="2628900">
                  <a:extLst>
                    <a:ext uri="{9D8B030D-6E8A-4147-A177-3AD203B41FA5}">
                      <a16:colId xmlns:a16="http://schemas.microsoft.com/office/drawing/2014/main" val="1249538115"/>
                    </a:ext>
                  </a:extLst>
                </a:gridCol>
                <a:gridCol w="2628900">
                  <a:extLst>
                    <a:ext uri="{9D8B030D-6E8A-4147-A177-3AD203B41FA5}">
                      <a16:colId xmlns:a16="http://schemas.microsoft.com/office/drawing/2014/main" val="2671110231"/>
                    </a:ext>
                  </a:extLst>
                </a:gridCol>
                <a:gridCol w="2628900">
                  <a:extLst>
                    <a:ext uri="{9D8B030D-6E8A-4147-A177-3AD203B41FA5}">
                      <a16:colId xmlns:a16="http://schemas.microsoft.com/office/drawing/2014/main" val="1268799933"/>
                    </a:ext>
                  </a:extLst>
                </a:gridCol>
              </a:tblGrid>
              <a:tr h="792480">
                <a:tc>
                  <a:txBody>
                    <a:bodyPr/>
                    <a:lstStyle/>
                    <a:p>
                      <a:pPr algn="ctr"/>
                      <a:endParaRPr lang="en-SG" sz="1600" dirty="0"/>
                    </a:p>
                    <a:p>
                      <a:pPr algn="ctr"/>
                      <a:r>
                        <a:rPr lang="en-SG" sz="1600" dirty="0"/>
                        <a:t>Practitioners</a:t>
                      </a:r>
                    </a:p>
                    <a:p>
                      <a:pPr algn="ctr"/>
                      <a:endParaRPr lang="en-SG" sz="1600" dirty="0"/>
                    </a:p>
                  </a:txBody>
                  <a:tcPr marL="60960" marR="60960" marT="30480" marB="30480"/>
                </a:tc>
                <a:tc>
                  <a:txBody>
                    <a:bodyPr/>
                    <a:lstStyle/>
                    <a:p>
                      <a:pPr algn="ctr"/>
                      <a:endParaRPr lang="en-SG" sz="1600" dirty="0"/>
                    </a:p>
                    <a:p>
                      <a:pPr algn="ctr"/>
                      <a:r>
                        <a:rPr lang="en-SG" sz="1600" dirty="0"/>
                        <a:t>Enterprises</a:t>
                      </a:r>
                    </a:p>
                  </a:txBody>
                  <a:tcPr marL="60960" marR="60960" marT="30480" marB="30480"/>
                </a:tc>
                <a:tc>
                  <a:txBody>
                    <a:bodyPr/>
                    <a:lstStyle/>
                    <a:p>
                      <a:pPr algn="ctr"/>
                      <a:endParaRPr lang="en-SG" sz="1600" dirty="0"/>
                    </a:p>
                    <a:p>
                      <a:pPr algn="ctr"/>
                      <a:r>
                        <a:rPr lang="en-SG" sz="1600" dirty="0"/>
                        <a:t>Financial Communities</a:t>
                      </a:r>
                    </a:p>
                  </a:txBody>
                  <a:tcPr marL="60960" marR="60960" marT="30480" marB="30480"/>
                </a:tc>
                <a:tc>
                  <a:txBody>
                    <a:bodyPr/>
                    <a:lstStyle/>
                    <a:p>
                      <a:pPr algn="ctr"/>
                      <a:endParaRPr lang="en-SG" sz="1600" dirty="0"/>
                    </a:p>
                    <a:p>
                      <a:pPr algn="ctr"/>
                      <a:r>
                        <a:rPr lang="en-SG" sz="1600" dirty="0"/>
                        <a:t>Academia</a:t>
                      </a:r>
                    </a:p>
                  </a:txBody>
                  <a:tcPr marL="60960" marR="60960" marT="30480" marB="30480"/>
                </a:tc>
                <a:extLst>
                  <a:ext uri="{0D108BD9-81ED-4DB2-BD59-A6C34878D82A}">
                    <a16:rowId xmlns:a16="http://schemas.microsoft.com/office/drawing/2014/main" val="1186264524"/>
                  </a:ext>
                </a:extLst>
              </a:tr>
              <a:tr h="2499360">
                <a:tc>
                  <a:txBody>
                    <a:bodyPr/>
                    <a:lstStyle/>
                    <a:p>
                      <a:pPr marL="0" indent="0" algn="ctr">
                        <a:buFont typeface="Arial" panose="020B0604020202020204" pitchFamily="34" charset="0"/>
                        <a:buNone/>
                      </a:pPr>
                      <a:endParaRPr lang="en-SG" sz="1600" b="1" dirty="0"/>
                    </a:p>
                    <a:p>
                      <a:pPr marL="0" indent="0" algn="ctr">
                        <a:buFont typeface="Arial" panose="020B0604020202020204" pitchFamily="34" charset="0"/>
                        <a:buNone/>
                      </a:pPr>
                      <a:r>
                        <a:rPr lang="en-SG" sz="1600" b="1" dirty="0">
                          <a:solidFill>
                            <a:schemeClr val="accent2">
                              <a:lumMod val="75000"/>
                            </a:schemeClr>
                          </a:solidFill>
                        </a:rPr>
                        <a:t>Acquisition / Sale of IP</a:t>
                      </a:r>
                    </a:p>
                    <a:p>
                      <a:pPr marL="0" indent="0" algn="ctr">
                        <a:buFont typeface="Arial" panose="020B0604020202020204" pitchFamily="34" charset="0"/>
                        <a:buNone/>
                      </a:pPr>
                      <a:endParaRPr lang="en-SG" sz="1600" b="1" dirty="0"/>
                    </a:p>
                    <a:p>
                      <a:pPr marL="0" marR="0" lvl="0" indent="0" algn="ctr" defTabSz="1371600" rtl="0" eaLnBrk="1" fontAlgn="auto" latinLnBrk="0" hangingPunct="1">
                        <a:lnSpc>
                          <a:spcPct val="100000"/>
                        </a:lnSpc>
                        <a:spcBef>
                          <a:spcPts val="0"/>
                        </a:spcBef>
                        <a:spcAft>
                          <a:spcPts val="0"/>
                        </a:spcAft>
                        <a:buClrTx/>
                        <a:buSzTx/>
                        <a:buFont typeface="Arial" panose="020B0604020202020204" pitchFamily="34" charset="0"/>
                        <a:buNone/>
                        <a:tabLst/>
                        <a:defRPr/>
                      </a:pPr>
                      <a:r>
                        <a:rPr lang="en-SG" sz="1600" b="1" dirty="0">
                          <a:solidFill>
                            <a:schemeClr val="accent4">
                              <a:lumMod val="75000"/>
                            </a:schemeClr>
                          </a:solidFill>
                        </a:rPr>
                        <a:t>Licensing / Litigation</a:t>
                      </a:r>
                    </a:p>
                    <a:p>
                      <a:pPr marL="0" indent="0" algn="ctr">
                        <a:buFont typeface="Arial" panose="020B0604020202020204" pitchFamily="34" charset="0"/>
                        <a:buNone/>
                      </a:pPr>
                      <a:endParaRPr lang="en-SG" sz="1600" b="1" dirty="0"/>
                    </a:p>
                    <a:p>
                      <a:pPr marL="0" indent="0" algn="ctr">
                        <a:buFont typeface="Arial" panose="020B0604020202020204" pitchFamily="34" charset="0"/>
                        <a:buNone/>
                      </a:pPr>
                      <a:r>
                        <a:rPr lang="en-SG" sz="1600" b="1" dirty="0">
                          <a:solidFill>
                            <a:schemeClr val="accent6"/>
                          </a:solidFill>
                        </a:rPr>
                        <a:t>M&amp;A</a:t>
                      </a:r>
                    </a:p>
                    <a:p>
                      <a:pPr marL="0" indent="0" algn="ctr">
                        <a:buFont typeface="Arial" panose="020B0604020202020204" pitchFamily="34" charset="0"/>
                        <a:buNone/>
                      </a:pPr>
                      <a:endParaRPr lang="en-SG" sz="1600" b="1" dirty="0"/>
                    </a:p>
                    <a:p>
                      <a:pPr marL="0" indent="0" algn="ctr">
                        <a:buFont typeface="Arial" panose="020B0604020202020204" pitchFamily="34" charset="0"/>
                        <a:buNone/>
                      </a:pPr>
                      <a:r>
                        <a:rPr lang="en-SG" sz="1600" b="1" dirty="0"/>
                        <a:t>Tax</a:t>
                      </a:r>
                    </a:p>
                  </a:txBody>
                  <a:tcPr marL="60960" marR="60960" marT="30480" marB="30480"/>
                </a:tc>
                <a:tc>
                  <a:txBody>
                    <a:bodyPr/>
                    <a:lstStyle/>
                    <a:p>
                      <a:pPr algn="ctr"/>
                      <a:endParaRPr lang="en-SG" sz="1600" b="1" dirty="0"/>
                    </a:p>
                    <a:p>
                      <a:pPr algn="ctr"/>
                      <a:r>
                        <a:rPr lang="en-SG" sz="1600" b="1" dirty="0">
                          <a:solidFill>
                            <a:schemeClr val="accent2">
                              <a:lumMod val="75000"/>
                            </a:schemeClr>
                          </a:solidFill>
                        </a:rPr>
                        <a:t>Acquisition / Sale of IP</a:t>
                      </a:r>
                    </a:p>
                    <a:p>
                      <a:pPr algn="ctr"/>
                      <a:endParaRPr lang="en-SG" sz="1600" b="1" dirty="0"/>
                    </a:p>
                    <a:p>
                      <a:pPr algn="ctr"/>
                      <a:r>
                        <a:rPr lang="en-SG" sz="1600" b="1" dirty="0">
                          <a:solidFill>
                            <a:schemeClr val="accent4">
                              <a:lumMod val="75000"/>
                            </a:schemeClr>
                          </a:solidFill>
                        </a:rPr>
                        <a:t>Licensing / Litigation</a:t>
                      </a:r>
                    </a:p>
                    <a:p>
                      <a:pPr algn="ctr"/>
                      <a:endParaRPr lang="en-SG" sz="1600" b="1" dirty="0"/>
                    </a:p>
                    <a:p>
                      <a:pPr algn="ctr"/>
                      <a:r>
                        <a:rPr lang="en-SG" sz="1600" b="1" dirty="0">
                          <a:solidFill>
                            <a:srgbClr val="7030A0"/>
                          </a:solidFill>
                        </a:rPr>
                        <a:t>Financial Reporting</a:t>
                      </a:r>
                    </a:p>
                    <a:p>
                      <a:pPr algn="ctr"/>
                      <a:endParaRPr lang="en-SG" sz="1600" b="1" dirty="0"/>
                    </a:p>
                    <a:p>
                      <a:pPr marL="0" marR="0" lvl="0" indent="0" algn="ctr" defTabSz="1371600" rtl="0" eaLnBrk="1" fontAlgn="auto" latinLnBrk="0" hangingPunct="1">
                        <a:lnSpc>
                          <a:spcPct val="100000"/>
                        </a:lnSpc>
                        <a:spcBef>
                          <a:spcPts val="0"/>
                        </a:spcBef>
                        <a:spcAft>
                          <a:spcPts val="0"/>
                        </a:spcAft>
                        <a:buClrTx/>
                        <a:buSzTx/>
                        <a:buFontTx/>
                        <a:buNone/>
                        <a:tabLst/>
                        <a:defRPr/>
                      </a:pPr>
                      <a:r>
                        <a:rPr lang="en-SG" sz="1600" b="1" dirty="0">
                          <a:solidFill>
                            <a:schemeClr val="accent1">
                              <a:lumMod val="75000"/>
                            </a:schemeClr>
                          </a:solidFill>
                        </a:rPr>
                        <a:t>Management Decision Making</a:t>
                      </a:r>
                    </a:p>
                    <a:p>
                      <a:pPr algn="ctr"/>
                      <a:endParaRPr lang="en-SG" sz="1600" b="1" dirty="0"/>
                    </a:p>
                  </a:txBody>
                  <a:tcPr marL="60960" marR="60960" marT="30480" marB="30480"/>
                </a:tc>
                <a:tc>
                  <a:txBody>
                    <a:bodyPr/>
                    <a:lstStyle/>
                    <a:p>
                      <a:pPr algn="ctr"/>
                      <a:endParaRPr lang="en-SG" sz="1600" b="1" dirty="0"/>
                    </a:p>
                    <a:p>
                      <a:pPr algn="ctr"/>
                      <a:r>
                        <a:rPr lang="en-SG" sz="1600" b="1" dirty="0">
                          <a:solidFill>
                            <a:srgbClr val="FF0000"/>
                          </a:solidFill>
                        </a:rPr>
                        <a:t>Equity Finance</a:t>
                      </a:r>
                    </a:p>
                    <a:p>
                      <a:pPr algn="ctr"/>
                      <a:endParaRPr lang="en-SG" sz="1600" b="1" dirty="0"/>
                    </a:p>
                    <a:p>
                      <a:pPr algn="ctr"/>
                      <a:r>
                        <a:rPr lang="en-SG" sz="1600" b="1" dirty="0">
                          <a:solidFill>
                            <a:srgbClr val="FF0000"/>
                          </a:solidFill>
                        </a:rPr>
                        <a:t>Debt Finance</a:t>
                      </a:r>
                    </a:p>
                    <a:p>
                      <a:pPr algn="ctr"/>
                      <a:endParaRPr lang="en-SG" sz="1600" b="1" dirty="0"/>
                    </a:p>
                    <a:p>
                      <a:pPr algn="ctr"/>
                      <a:r>
                        <a:rPr lang="en-SG" sz="1600" b="1" dirty="0">
                          <a:solidFill>
                            <a:schemeClr val="accent6"/>
                          </a:solidFill>
                        </a:rPr>
                        <a:t>M&amp;A</a:t>
                      </a:r>
                    </a:p>
                    <a:p>
                      <a:pPr algn="ctr"/>
                      <a:endParaRPr lang="en-SG" sz="1600" b="1" dirty="0"/>
                    </a:p>
                    <a:p>
                      <a:pPr algn="ctr"/>
                      <a:r>
                        <a:rPr lang="en-SG" sz="1600" b="1" dirty="0">
                          <a:solidFill>
                            <a:schemeClr val="accent1">
                              <a:lumMod val="75000"/>
                            </a:schemeClr>
                          </a:solidFill>
                        </a:rPr>
                        <a:t>Management Decision Making</a:t>
                      </a:r>
                    </a:p>
                    <a:p>
                      <a:pPr algn="ctr"/>
                      <a:endParaRPr lang="en-SG" sz="1600" b="1" dirty="0"/>
                    </a:p>
                  </a:txBody>
                  <a:tcPr marL="60960" marR="60960" marT="30480" marB="30480"/>
                </a:tc>
                <a:tc>
                  <a:txBody>
                    <a:bodyPr/>
                    <a:lstStyle/>
                    <a:p>
                      <a:pPr algn="ctr"/>
                      <a:endParaRPr lang="en-SG" sz="1600" b="1" dirty="0"/>
                    </a:p>
                    <a:p>
                      <a:pPr marL="0" marR="0" lvl="0" indent="0" algn="ctr" defTabSz="1371600" rtl="0" eaLnBrk="1" fontAlgn="auto" latinLnBrk="0" hangingPunct="1">
                        <a:lnSpc>
                          <a:spcPct val="100000"/>
                        </a:lnSpc>
                        <a:spcBef>
                          <a:spcPts val="0"/>
                        </a:spcBef>
                        <a:spcAft>
                          <a:spcPts val="0"/>
                        </a:spcAft>
                        <a:buClrTx/>
                        <a:buSzTx/>
                        <a:buFontTx/>
                        <a:buNone/>
                        <a:tabLst/>
                        <a:defRPr/>
                      </a:pPr>
                      <a:r>
                        <a:rPr lang="en-SG" sz="1600" b="1" dirty="0">
                          <a:solidFill>
                            <a:schemeClr val="accent2">
                              <a:lumMod val="75000"/>
                            </a:schemeClr>
                          </a:solidFill>
                        </a:rPr>
                        <a:t>Acquisition / Sale of IP</a:t>
                      </a:r>
                    </a:p>
                    <a:p>
                      <a:pPr algn="ctr"/>
                      <a:endParaRPr lang="en-SG" sz="1600" b="1" dirty="0"/>
                    </a:p>
                    <a:p>
                      <a:pPr algn="ctr"/>
                      <a:r>
                        <a:rPr lang="en-SG" sz="1600" b="1" dirty="0">
                          <a:solidFill>
                            <a:schemeClr val="accent4">
                              <a:lumMod val="75000"/>
                            </a:schemeClr>
                          </a:solidFill>
                        </a:rPr>
                        <a:t>Licensing / Litigation</a:t>
                      </a:r>
                    </a:p>
                    <a:p>
                      <a:pPr algn="ctr"/>
                      <a:endParaRPr lang="en-SG" sz="1600" b="1" dirty="0"/>
                    </a:p>
                    <a:p>
                      <a:pPr algn="ctr"/>
                      <a:r>
                        <a:rPr lang="en-SG" sz="1600" b="1" dirty="0">
                          <a:solidFill>
                            <a:srgbClr val="7030A0"/>
                          </a:solidFill>
                        </a:rPr>
                        <a:t>Financial Reporting</a:t>
                      </a:r>
                    </a:p>
                    <a:p>
                      <a:pPr algn="ctr"/>
                      <a:endParaRPr lang="en-SG" sz="1600" b="1" dirty="0"/>
                    </a:p>
                    <a:p>
                      <a:pPr algn="ctr"/>
                      <a:r>
                        <a:rPr lang="en-SG" sz="1600" b="1" dirty="0">
                          <a:solidFill>
                            <a:srgbClr val="FF0000"/>
                          </a:solidFill>
                        </a:rPr>
                        <a:t>Equity Finance / Debt Finance</a:t>
                      </a:r>
                    </a:p>
                  </a:txBody>
                  <a:tcPr marL="60960" marR="60960" marT="30480" marB="30480"/>
                </a:tc>
                <a:extLst>
                  <a:ext uri="{0D108BD9-81ED-4DB2-BD59-A6C34878D82A}">
                    <a16:rowId xmlns:a16="http://schemas.microsoft.com/office/drawing/2014/main" val="4234011663"/>
                  </a:ext>
                </a:extLst>
              </a:tr>
            </a:tbl>
          </a:graphicData>
        </a:graphic>
      </p:graphicFrame>
      <p:grpSp>
        <p:nvGrpSpPr>
          <p:cNvPr id="5" name="Group 4">
            <a:extLst>
              <a:ext uri="{FF2B5EF4-FFF2-40B4-BE49-F238E27FC236}">
                <a16:creationId xmlns:a16="http://schemas.microsoft.com/office/drawing/2014/main" id="{1415751D-E24D-0270-DB2A-1909422A6AF8}"/>
              </a:ext>
            </a:extLst>
          </p:cNvPr>
          <p:cNvGrpSpPr/>
          <p:nvPr/>
        </p:nvGrpSpPr>
        <p:grpSpPr>
          <a:xfrm>
            <a:off x="1" y="5975287"/>
            <a:ext cx="2344848" cy="882713"/>
            <a:chOff x="0" y="0"/>
            <a:chExt cx="4527766" cy="1647698"/>
          </a:xfrm>
        </p:grpSpPr>
        <p:sp>
          <p:nvSpPr>
            <p:cNvPr id="6" name="Freeform 5" descr="HATABSAL VADYUNK A JￃﾖVￅﾐRE.  Előfordulhat, hogy az AI által létrehozott tartalom helytelen.">
              <a:extLst>
                <a:ext uri="{FF2B5EF4-FFF2-40B4-BE49-F238E27FC236}">
                  <a16:creationId xmlns:a16="http://schemas.microsoft.com/office/drawing/2014/main" id="{38EF618C-980A-D24F-6BB8-FC9314056919}"/>
                </a:ext>
              </a:extLst>
            </p:cNvPr>
            <p:cNvSpPr/>
            <p:nvPr/>
          </p:nvSpPr>
          <p:spPr>
            <a:xfrm>
              <a:off x="0" y="0"/>
              <a:ext cx="4527804" cy="1647698"/>
            </a:xfrm>
            <a:custGeom>
              <a:avLst/>
              <a:gdLst/>
              <a:ahLst/>
              <a:cxnLst/>
              <a:rect l="l" t="t" r="r" b="b"/>
              <a:pathLst>
                <a:path w="4527804" h="1647698">
                  <a:moveTo>
                    <a:pt x="0" y="0"/>
                  </a:moveTo>
                  <a:lnTo>
                    <a:pt x="4527804" y="0"/>
                  </a:lnTo>
                  <a:lnTo>
                    <a:pt x="4527804" y="1647698"/>
                  </a:lnTo>
                  <a:lnTo>
                    <a:pt x="0" y="1647698"/>
                  </a:lnTo>
                  <a:lnTo>
                    <a:pt x="0" y="0"/>
                  </a:lnTo>
                  <a:close/>
                </a:path>
              </a:pathLst>
            </a:custGeom>
            <a:blipFill>
              <a:blip r:embed="rId3"/>
              <a:stretch>
                <a:fillRect/>
              </a:stretch>
            </a:blipFill>
          </p:spPr>
          <p:txBody>
            <a:bodyPr/>
            <a:lstStyle/>
            <a:p>
              <a:endParaRPr lang="en-HU"/>
            </a:p>
          </p:txBody>
        </p:sp>
      </p:grpSp>
    </p:spTree>
    <p:extLst>
      <p:ext uri="{BB962C8B-B14F-4D97-AF65-F5344CB8AC3E}">
        <p14:creationId xmlns:p14="http://schemas.microsoft.com/office/powerpoint/2010/main" val="277981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4">
          <a:extLst>
            <a:ext uri="{FF2B5EF4-FFF2-40B4-BE49-F238E27FC236}">
              <a16:creationId xmlns:a16="http://schemas.microsoft.com/office/drawing/2014/main" id="{3C5B1C94-77E0-1E5F-2FC0-23A967BD61F2}"/>
            </a:ext>
          </a:extLst>
        </p:cNvPr>
        <p:cNvGrpSpPr/>
        <p:nvPr/>
      </p:nvGrpSpPr>
      <p:grpSpPr>
        <a:xfrm>
          <a:off x="0" y="0"/>
          <a:ext cx="0" cy="0"/>
          <a:chOff x="0" y="0"/>
          <a:chExt cx="0" cy="0"/>
        </a:xfrm>
      </p:grpSpPr>
      <p:sp>
        <p:nvSpPr>
          <p:cNvPr id="95" name="Google Shape;95;p2">
            <a:extLst>
              <a:ext uri="{FF2B5EF4-FFF2-40B4-BE49-F238E27FC236}">
                <a16:creationId xmlns:a16="http://schemas.microsoft.com/office/drawing/2014/main" id="{C44E07DB-6BF1-0924-EA60-82940001F5BB}"/>
              </a:ext>
            </a:extLst>
          </p:cNvPr>
          <p:cNvSpPr txBox="1">
            <a:spLocks noGrp="1"/>
          </p:cNvSpPr>
          <p:nvPr>
            <p:ph type="title"/>
          </p:nvPr>
        </p:nvSpPr>
        <p:spPr>
          <a:xfrm>
            <a:off x="548701" y="351659"/>
            <a:ext cx="11094598" cy="11905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SG" sz="3200" b="1" dirty="0">
                <a:solidFill>
                  <a:schemeClr val="bg1"/>
                </a:solidFill>
              </a:rPr>
              <a:t>The China Story</a:t>
            </a:r>
            <a:endParaRPr sz="3200" b="1" dirty="0">
              <a:solidFill>
                <a:schemeClr val="bg1"/>
              </a:solidFill>
            </a:endParaRPr>
          </a:p>
        </p:txBody>
      </p:sp>
      <p:sp>
        <p:nvSpPr>
          <p:cNvPr id="2" name="Footer Placeholder 1">
            <a:extLst>
              <a:ext uri="{FF2B5EF4-FFF2-40B4-BE49-F238E27FC236}">
                <a16:creationId xmlns:a16="http://schemas.microsoft.com/office/drawing/2014/main" id="{A85031F8-CFBC-3729-C39A-39C887FFB5F4}"/>
              </a:ext>
            </a:extLst>
          </p:cNvPr>
          <p:cNvSpPr>
            <a:spLocks noGrp="1"/>
          </p:cNvSpPr>
          <p:nvPr>
            <p:ph type="ftr" idx="11"/>
          </p:nvPr>
        </p:nvSpPr>
        <p:spPr/>
        <p:txBody>
          <a:bodyPr/>
          <a:lstStyle/>
          <a:p>
            <a:r>
              <a:rPr lang="en-US" dirty="0"/>
              <a:t>© 2026 Yusarn Audrey LLC. All Rights Reserved.</a:t>
            </a:r>
          </a:p>
        </p:txBody>
      </p:sp>
      <p:sp>
        <p:nvSpPr>
          <p:cNvPr id="3" name="Slide Number Placeholder 2">
            <a:extLst>
              <a:ext uri="{FF2B5EF4-FFF2-40B4-BE49-F238E27FC236}">
                <a16:creationId xmlns:a16="http://schemas.microsoft.com/office/drawing/2014/main" id="{BB9AFB90-2D85-AA43-2DAD-653711D5DF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dirty="0"/>
          </a:p>
        </p:txBody>
      </p:sp>
      <p:sp>
        <p:nvSpPr>
          <p:cNvPr id="4" name="TextBox 3">
            <a:extLst>
              <a:ext uri="{FF2B5EF4-FFF2-40B4-BE49-F238E27FC236}">
                <a16:creationId xmlns:a16="http://schemas.microsoft.com/office/drawing/2014/main" id="{72FDA857-AAF1-BB28-9821-94C947A9AD3D}"/>
              </a:ext>
            </a:extLst>
          </p:cNvPr>
          <p:cNvSpPr txBox="1"/>
          <p:nvPr/>
        </p:nvSpPr>
        <p:spPr>
          <a:xfrm>
            <a:off x="8886825" y="1019175"/>
            <a:ext cx="2495550" cy="400110"/>
          </a:xfrm>
          <a:prstGeom prst="rect">
            <a:avLst/>
          </a:prstGeom>
          <a:noFill/>
        </p:spPr>
        <p:txBody>
          <a:bodyPr wrap="square" rtlCol="0">
            <a:spAutoFit/>
          </a:bodyPr>
          <a:lstStyle/>
          <a:p>
            <a:r>
              <a:rPr lang="en-SG" sz="2000" dirty="0">
                <a:solidFill>
                  <a:schemeClr val="bg1"/>
                </a:solidFill>
                <a:latin typeface="Angsana New" panose="020B0502040204020203" pitchFamily="18" charset="-34"/>
                <a:cs typeface="Angsana New" panose="020B0502040204020203" pitchFamily="18" charset="-34"/>
              </a:rPr>
              <a:t>Singapore     Malaysia     Thailand</a:t>
            </a:r>
          </a:p>
        </p:txBody>
      </p:sp>
      <p:sp>
        <p:nvSpPr>
          <p:cNvPr id="5" name="Google Shape;96;p2">
            <a:extLst>
              <a:ext uri="{FF2B5EF4-FFF2-40B4-BE49-F238E27FC236}">
                <a16:creationId xmlns:a16="http://schemas.microsoft.com/office/drawing/2014/main" id="{DF8E48D5-FF78-4AC9-B384-8C9BD0C3414F}"/>
              </a:ext>
            </a:extLst>
          </p:cNvPr>
          <p:cNvSpPr txBox="1">
            <a:spLocks noGrp="1"/>
          </p:cNvSpPr>
          <p:nvPr>
            <p:ph type="body" idx="1"/>
          </p:nvPr>
        </p:nvSpPr>
        <p:spPr>
          <a:xfrm>
            <a:off x="549275" y="1601788"/>
            <a:ext cx="11093450" cy="4694237"/>
          </a:xfrm>
          <a:prstGeom prst="rect">
            <a:avLst/>
          </a:prstGeom>
          <a:noFill/>
          <a:ln>
            <a:noFill/>
          </a:ln>
        </p:spPr>
        <p:txBody>
          <a:bodyPr spcFirstLastPara="1" wrap="square" lIns="91425" tIns="45700" rIns="91425" bIns="45700" anchor="t" anchorCtr="0">
            <a:noAutofit/>
          </a:bodyPr>
          <a:lstStyle/>
          <a:p>
            <a:pPr marL="495300" indent="-342900" algn="just">
              <a:lnSpc>
                <a:spcPct val="120000"/>
              </a:lnSpc>
              <a:spcBef>
                <a:spcPts val="0"/>
              </a:spcBef>
              <a:buClr>
                <a:srgbClr val="0070C0"/>
              </a:buClr>
              <a:buSzPct val="100000"/>
            </a:pPr>
            <a:r>
              <a:rPr lang="en-SG" sz="2100" dirty="0">
                <a:solidFill>
                  <a:schemeClr val="tx1">
                    <a:lumMod val="75000"/>
                    <a:lumOff val="25000"/>
                  </a:schemeClr>
                </a:solidFill>
              </a:rPr>
              <a:t>Value of intangible assets in China reach CNY 4.48 trillion (USD 611 billion) in A share companies in 2021, up 17.7% year over year</a:t>
            </a:r>
          </a:p>
          <a:p>
            <a:pPr marL="495300" indent="-342900" algn="just">
              <a:lnSpc>
                <a:spcPct val="120000"/>
              </a:lnSpc>
              <a:spcBef>
                <a:spcPts val="0"/>
              </a:spcBef>
              <a:buClr>
                <a:srgbClr val="0070C0"/>
              </a:buClr>
              <a:buSzPct val="100000"/>
            </a:pPr>
            <a:endParaRPr lang="en-SG" sz="2100" dirty="0">
              <a:solidFill>
                <a:schemeClr val="tx1">
                  <a:lumMod val="75000"/>
                  <a:lumOff val="25000"/>
                </a:schemeClr>
              </a:solidFill>
            </a:endParaRPr>
          </a:p>
          <a:p>
            <a:pPr marL="495300" indent="-342900" algn="just">
              <a:lnSpc>
                <a:spcPct val="120000"/>
              </a:lnSpc>
              <a:spcBef>
                <a:spcPts val="0"/>
              </a:spcBef>
              <a:buClr>
                <a:srgbClr val="0070C0"/>
              </a:buClr>
              <a:buSzPct val="100000"/>
            </a:pPr>
            <a:r>
              <a:rPr lang="en-SG" sz="2100" dirty="0">
                <a:solidFill>
                  <a:schemeClr val="tx1">
                    <a:lumMod val="75000"/>
                    <a:lumOff val="25000"/>
                  </a:schemeClr>
                </a:solidFill>
              </a:rPr>
              <a:t>Notable 94.6% of the companies </a:t>
            </a:r>
            <a:r>
              <a:rPr lang="en-SG" sz="2100" b="1" u="sng" dirty="0">
                <a:solidFill>
                  <a:schemeClr val="tx1">
                    <a:lumMod val="75000"/>
                    <a:lumOff val="25000"/>
                  </a:schemeClr>
                </a:solidFill>
              </a:rPr>
              <a:t>disclose IP assets</a:t>
            </a:r>
            <a:r>
              <a:rPr lang="en-SG" sz="2100" dirty="0">
                <a:solidFill>
                  <a:schemeClr val="tx1">
                    <a:lumMod val="75000"/>
                    <a:lumOff val="25000"/>
                  </a:schemeClr>
                </a:solidFill>
              </a:rPr>
              <a:t> in their financial reports</a:t>
            </a:r>
          </a:p>
          <a:p>
            <a:pPr marL="495300" indent="-342900" algn="just">
              <a:lnSpc>
                <a:spcPct val="120000"/>
              </a:lnSpc>
              <a:spcBef>
                <a:spcPts val="0"/>
              </a:spcBef>
              <a:buClr>
                <a:srgbClr val="0070C0"/>
              </a:buClr>
              <a:buSzPct val="100000"/>
            </a:pPr>
            <a:endParaRPr lang="en-SG" sz="2100" dirty="0">
              <a:solidFill>
                <a:schemeClr val="tx1">
                  <a:lumMod val="75000"/>
                  <a:lumOff val="25000"/>
                </a:schemeClr>
              </a:solidFill>
            </a:endParaRPr>
          </a:p>
          <a:p>
            <a:pPr marL="495300" indent="-342900" algn="just">
              <a:lnSpc>
                <a:spcPct val="120000"/>
              </a:lnSpc>
              <a:spcBef>
                <a:spcPts val="0"/>
              </a:spcBef>
              <a:buClr>
                <a:srgbClr val="0070C0"/>
              </a:buClr>
              <a:buSzPct val="100000"/>
            </a:pPr>
            <a:r>
              <a:rPr lang="en-SG" sz="2100" dirty="0">
                <a:solidFill>
                  <a:schemeClr val="tx1">
                    <a:lumMod val="75000"/>
                    <a:lumOff val="25000"/>
                  </a:schemeClr>
                </a:solidFill>
              </a:rPr>
              <a:t>IP pledged lending (patents and trademarks) reached CNY 486.9 billion (USD 67 billion) in 2022</a:t>
            </a:r>
          </a:p>
          <a:p>
            <a:pPr marL="495300" indent="-342900" algn="just">
              <a:lnSpc>
                <a:spcPct val="120000"/>
              </a:lnSpc>
              <a:spcBef>
                <a:spcPts val="0"/>
              </a:spcBef>
              <a:buClr>
                <a:srgbClr val="0070C0"/>
              </a:buClr>
              <a:buSzPct val="100000"/>
            </a:pPr>
            <a:endParaRPr lang="en-SG" sz="2100" dirty="0">
              <a:solidFill>
                <a:schemeClr val="tx1">
                  <a:lumMod val="75000"/>
                  <a:lumOff val="25000"/>
                </a:schemeClr>
              </a:solidFill>
            </a:endParaRPr>
          </a:p>
          <a:p>
            <a:pPr marL="495300" indent="-342900" algn="just">
              <a:lnSpc>
                <a:spcPct val="120000"/>
              </a:lnSpc>
              <a:spcBef>
                <a:spcPts val="0"/>
              </a:spcBef>
              <a:buClr>
                <a:srgbClr val="0070C0"/>
              </a:buClr>
              <a:buSzPct val="100000"/>
            </a:pPr>
            <a:r>
              <a:rPr lang="en-SG" sz="2100" dirty="0">
                <a:solidFill>
                  <a:schemeClr val="tx1">
                    <a:lumMod val="75000"/>
                    <a:lumOff val="25000"/>
                  </a:schemeClr>
                </a:solidFill>
              </a:rPr>
              <a:t>Annual growth rate of these loans between 2016 and 2022 was 28.4%</a:t>
            </a:r>
          </a:p>
          <a:p>
            <a:pPr marL="495300" indent="-342900" algn="just">
              <a:lnSpc>
                <a:spcPct val="120000"/>
              </a:lnSpc>
              <a:spcBef>
                <a:spcPts val="0"/>
              </a:spcBef>
              <a:buClr>
                <a:srgbClr val="0070C0"/>
              </a:buClr>
              <a:buSzPct val="100000"/>
            </a:pPr>
            <a:endParaRPr lang="en-SG" sz="2100" dirty="0">
              <a:solidFill>
                <a:schemeClr val="tx1">
                  <a:lumMod val="75000"/>
                  <a:lumOff val="25000"/>
                </a:schemeClr>
              </a:solidFill>
            </a:endParaRPr>
          </a:p>
          <a:p>
            <a:pPr marL="495300" indent="-342900" algn="just">
              <a:lnSpc>
                <a:spcPct val="120000"/>
              </a:lnSpc>
              <a:spcBef>
                <a:spcPts val="0"/>
              </a:spcBef>
              <a:buClr>
                <a:srgbClr val="0070C0"/>
              </a:buClr>
              <a:buSzPct val="100000"/>
            </a:pPr>
            <a:r>
              <a:rPr lang="en-SG" sz="2100" dirty="0">
                <a:solidFill>
                  <a:schemeClr val="tx1">
                    <a:lumMod val="75000"/>
                    <a:lumOff val="25000"/>
                  </a:schemeClr>
                </a:solidFill>
              </a:rPr>
              <a:t>18,000 businesses benefit from IP financing with average loan of USD 1.4 million</a:t>
            </a:r>
          </a:p>
        </p:txBody>
      </p:sp>
      <p:grpSp>
        <p:nvGrpSpPr>
          <p:cNvPr id="6" name="Group 4">
            <a:extLst>
              <a:ext uri="{FF2B5EF4-FFF2-40B4-BE49-F238E27FC236}">
                <a16:creationId xmlns:a16="http://schemas.microsoft.com/office/drawing/2014/main" id="{E1838C94-256C-346F-0CA1-19547E5DE6E2}"/>
              </a:ext>
            </a:extLst>
          </p:cNvPr>
          <p:cNvGrpSpPr/>
          <p:nvPr/>
        </p:nvGrpSpPr>
        <p:grpSpPr>
          <a:xfrm>
            <a:off x="1" y="5975287"/>
            <a:ext cx="2344848" cy="882713"/>
            <a:chOff x="0" y="0"/>
            <a:chExt cx="4527766" cy="1647698"/>
          </a:xfrm>
        </p:grpSpPr>
        <p:sp>
          <p:nvSpPr>
            <p:cNvPr id="7" name="Freeform 5" descr="HATABSAL VADYUNK A JￃﾖVￅﾐRE.  Előfordulhat, hogy az AI által létrehozott tartalom helytelen.">
              <a:extLst>
                <a:ext uri="{FF2B5EF4-FFF2-40B4-BE49-F238E27FC236}">
                  <a16:creationId xmlns:a16="http://schemas.microsoft.com/office/drawing/2014/main" id="{A78B0AFF-1496-30B6-20BF-B17D50DB4B9D}"/>
                </a:ext>
              </a:extLst>
            </p:cNvPr>
            <p:cNvSpPr/>
            <p:nvPr/>
          </p:nvSpPr>
          <p:spPr>
            <a:xfrm>
              <a:off x="0" y="0"/>
              <a:ext cx="4527804" cy="1647698"/>
            </a:xfrm>
            <a:custGeom>
              <a:avLst/>
              <a:gdLst/>
              <a:ahLst/>
              <a:cxnLst/>
              <a:rect l="l" t="t" r="r" b="b"/>
              <a:pathLst>
                <a:path w="4527804" h="1647698">
                  <a:moveTo>
                    <a:pt x="0" y="0"/>
                  </a:moveTo>
                  <a:lnTo>
                    <a:pt x="4527804" y="0"/>
                  </a:lnTo>
                  <a:lnTo>
                    <a:pt x="4527804" y="1647698"/>
                  </a:lnTo>
                  <a:lnTo>
                    <a:pt x="0" y="1647698"/>
                  </a:lnTo>
                  <a:lnTo>
                    <a:pt x="0" y="0"/>
                  </a:lnTo>
                  <a:close/>
                </a:path>
              </a:pathLst>
            </a:custGeom>
            <a:blipFill>
              <a:blip r:embed="rId3"/>
              <a:stretch>
                <a:fillRect/>
              </a:stretch>
            </a:blipFill>
          </p:spPr>
          <p:txBody>
            <a:bodyPr/>
            <a:lstStyle/>
            <a:p>
              <a:endParaRPr lang="en-HU"/>
            </a:p>
          </p:txBody>
        </p:sp>
      </p:grpSp>
    </p:spTree>
    <p:extLst>
      <p:ext uri="{BB962C8B-B14F-4D97-AF65-F5344CB8AC3E}">
        <p14:creationId xmlns:p14="http://schemas.microsoft.com/office/powerpoint/2010/main" val="3117042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4">
          <a:extLst>
            <a:ext uri="{FF2B5EF4-FFF2-40B4-BE49-F238E27FC236}">
              <a16:creationId xmlns:a16="http://schemas.microsoft.com/office/drawing/2014/main" id="{19B1DB6C-E36E-9194-E6C1-DD18BC418870}"/>
            </a:ext>
          </a:extLst>
        </p:cNvPr>
        <p:cNvGrpSpPr/>
        <p:nvPr/>
      </p:nvGrpSpPr>
      <p:grpSpPr>
        <a:xfrm>
          <a:off x="0" y="0"/>
          <a:ext cx="0" cy="0"/>
          <a:chOff x="0" y="0"/>
          <a:chExt cx="0" cy="0"/>
        </a:xfrm>
      </p:grpSpPr>
      <p:sp>
        <p:nvSpPr>
          <p:cNvPr id="95" name="Google Shape;95;p2">
            <a:extLst>
              <a:ext uri="{FF2B5EF4-FFF2-40B4-BE49-F238E27FC236}">
                <a16:creationId xmlns:a16="http://schemas.microsoft.com/office/drawing/2014/main" id="{88FD60C5-74EF-E72C-8BB0-CC100BED0360}"/>
              </a:ext>
            </a:extLst>
          </p:cNvPr>
          <p:cNvSpPr txBox="1">
            <a:spLocks noGrp="1"/>
          </p:cNvSpPr>
          <p:nvPr>
            <p:ph type="title"/>
          </p:nvPr>
        </p:nvSpPr>
        <p:spPr>
          <a:xfrm>
            <a:off x="548701" y="351659"/>
            <a:ext cx="11094598" cy="11905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SG" sz="3200" b="1" dirty="0">
                <a:solidFill>
                  <a:schemeClr val="bg1"/>
                </a:solidFill>
              </a:rPr>
              <a:t>The Hungarian Perspective</a:t>
            </a:r>
            <a:endParaRPr sz="3200" b="1" dirty="0">
              <a:solidFill>
                <a:schemeClr val="bg1"/>
              </a:solidFill>
            </a:endParaRPr>
          </a:p>
        </p:txBody>
      </p:sp>
      <p:sp>
        <p:nvSpPr>
          <p:cNvPr id="96" name="Google Shape;96;p2">
            <a:extLst>
              <a:ext uri="{FF2B5EF4-FFF2-40B4-BE49-F238E27FC236}">
                <a16:creationId xmlns:a16="http://schemas.microsoft.com/office/drawing/2014/main" id="{AD14B012-B260-429B-1A82-5440E4827AF2}"/>
              </a:ext>
            </a:extLst>
          </p:cNvPr>
          <p:cNvSpPr txBox="1">
            <a:spLocks noGrp="1"/>
          </p:cNvSpPr>
          <p:nvPr>
            <p:ph type="body" idx="1"/>
          </p:nvPr>
        </p:nvSpPr>
        <p:spPr>
          <a:xfrm>
            <a:off x="548701" y="1601898"/>
            <a:ext cx="11094598" cy="4694735"/>
          </a:xfrm>
          <a:prstGeom prst="rect">
            <a:avLst/>
          </a:prstGeom>
          <a:noFill/>
          <a:ln>
            <a:noFill/>
          </a:ln>
        </p:spPr>
        <p:txBody>
          <a:bodyPr spcFirstLastPara="1" wrap="square" lIns="91425" tIns="45700" rIns="91425" bIns="45700" anchor="t" anchorCtr="0">
            <a:noAutofit/>
          </a:bodyPr>
          <a:lstStyle/>
          <a:p>
            <a:pPr marL="495300" indent="-342900" algn="just">
              <a:lnSpc>
                <a:spcPct val="120000"/>
              </a:lnSpc>
              <a:spcBef>
                <a:spcPts val="0"/>
              </a:spcBef>
              <a:buClr>
                <a:srgbClr val="0070C0"/>
              </a:buClr>
              <a:buSzPct val="100000"/>
            </a:pPr>
            <a:endParaRPr lang="en-SG" sz="2800" dirty="0">
              <a:solidFill>
                <a:schemeClr val="tx1">
                  <a:lumMod val="75000"/>
                  <a:lumOff val="25000"/>
                </a:schemeClr>
              </a:solidFill>
            </a:endParaRPr>
          </a:p>
          <a:p>
            <a:pPr marL="495300" indent="-342900" algn="just">
              <a:lnSpc>
                <a:spcPct val="120000"/>
              </a:lnSpc>
              <a:spcBef>
                <a:spcPts val="0"/>
              </a:spcBef>
              <a:buClr>
                <a:srgbClr val="0070C0"/>
              </a:buClr>
              <a:buSzPct val="100000"/>
            </a:pPr>
            <a:r>
              <a:rPr lang="en-SG" sz="2800" dirty="0">
                <a:solidFill>
                  <a:schemeClr val="tx1">
                    <a:lumMod val="75000"/>
                    <a:lumOff val="25000"/>
                  </a:schemeClr>
                </a:solidFill>
              </a:rPr>
              <a:t>IP Rights in Numbers</a:t>
            </a:r>
          </a:p>
          <a:p>
            <a:pPr marL="495300" indent="-342900" algn="just">
              <a:lnSpc>
                <a:spcPct val="120000"/>
              </a:lnSpc>
              <a:spcBef>
                <a:spcPts val="0"/>
              </a:spcBef>
              <a:buClr>
                <a:srgbClr val="0070C0"/>
              </a:buClr>
              <a:buSzPct val="100000"/>
            </a:pPr>
            <a:endParaRPr lang="en-SG" sz="2800" dirty="0">
              <a:solidFill>
                <a:schemeClr val="tx1">
                  <a:lumMod val="75000"/>
                  <a:lumOff val="25000"/>
                </a:schemeClr>
              </a:solidFill>
            </a:endParaRPr>
          </a:p>
          <a:p>
            <a:pPr marL="495300" indent="-342900" algn="just">
              <a:lnSpc>
                <a:spcPct val="120000"/>
              </a:lnSpc>
              <a:spcBef>
                <a:spcPts val="0"/>
              </a:spcBef>
              <a:buClr>
                <a:srgbClr val="0070C0"/>
              </a:buClr>
              <a:buSzPct val="100000"/>
            </a:pPr>
            <a:r>
              <a:rPr lang="en-SG" sz="2800" dirty="0">
                <a:solidFill>
                  <a:schemeClr val="tx1">
                    <a:lumMod val="75000"/>
                    <a:lumOff val="25000"/>
                  </a:schemeClr>
                </a:solidFill>
              </a:rPr>
              <a:t>Security Interest in IP</a:t>
            </a:r>
          </a:p>
          <a:p>
            <a:pPr marL="495300" indent="-342900" algn="just">
              <a:lnSpc>
                <a:spcPct val="120000"/>
              </a:lnSpc>
              <a:spcBef>
                <a:spcPts val="0"/>
              </a:spcBef>
              <a:buClr>
                <a:srgbClr val="0070C0"/>
              </a:buClr>
              <a:buSzPct val="100000"/>
            </a:pPr>
            <a:endParaRPr lang="en-SG" sz="2800" dirty="0">
              <a:solidFill>
                <a:schemeClr val="tx1">
                  <a:lumMod val="75000"/>
                  <a:lumOff val="25000"/>
                </a:schemeClr>
              </a:solidFill>
            </a:endParaRPr>
          </a:p>
          <a:p>
            <a:pPr marL="495300" indent="-342900" algn="just">
              <a:lnSpc>
                <a:spcPct val="120000"/>
              </a:lnSpc>
              <a:spcBef>
                <a:spcPts val="0"/>
              </a:spcBef>
              <a:buClr>
                <a:srgbClr val="0070C0"/>
              </a:buClr>
              <a:buSzPct val="100000"/>
            </a:pPr>
            <a:r>
              <a:rPr lang="en-SG" sz="2800" dirty="0">
                <a:solidFill>
                  <a:schemeClr val="tx1">
                    <a:lumMod val="75000"/>
                    <a:lumOff val="25000"/>
                  </a:schemeClr>
                </a:solidFill>
              </a:rPr>
              <a:t>IP as Economic Assets</a:t>
            </a:r>
          </a:p>
          <a:p>
            <a:pPr marL="152400" indent="0" algn="just">
              <a:lnSpc>
                <a:spcPct val="120000"/>
              </a:lnSpc>
              <a:spcBef>
                <a:spcPts val="0"/>
              </a:spcBef>
              <a:buClr>
                <a:schemeClr val="accent4">
                  <a:lumMod val="75000"/>
                </a:schemeClr>
              </a:buClr>
              <a:buSzPct val="100000"/>
              <a:buNone/>
            </a:pPr>
            <a:endParaRPr lang="en-SG" dirty="0">
              <a:solidFill>
                <a:schemeClr val="tx1">
                  <a:lumMod val="75000"/>
                  <a:lumOff val="25000"/>
                </a:schemeClr>
              </a:solidFill>
            </a:endParaRPr>
          </a:p>
        </p:txBody>
      </p:sp>
      <p:sp>
        <p:nvSpPr>
          <p:cNvPr id="2" name="Footer Placeholder 1">
            <a:extLst>
              <a:ext uri="{FF2B5EF4-FFF2-40B4-BE49-F238E27FC236}">
                <a16:creationId xmlns:a16="http://schemas.microsoft.com/office/drawing/2014/main" id="{5A8E3720-4B1A-B7A3-4E23-E5FFA23FD565}"/>
              </a:ext>
            </a:extLst>
          </p:cNvPr>
          <p:cNvSpPr>
            <a:spLocks noGrp="1"/>
          </p:cNvSpPr>
          <p:nvPr>
            <p:ph type="ftr" idx="11"/>
          </p:nvPr>
        </p:nvSpPr>
        <p:spPr/>
        <p:txBody>
          <a:bodyPr/>
          <a:lstStyle/>
          <a:p>
            <a:r>
              <a:rPr lang="en-US" dirty="0"/>
              <a:t>© 2026 Yusarn Audrey LLC. All Rights Reserved.</a:t>
            </a:r>
          </a:p>
        </p:txBody>
      </p:sp>
      <p:sp>
        <p:nvSpPr>
          <p:cNvPr id="3" name="Slide Number Placeholder 2">
            <a:extLst>
              <a:ext uri="{FF2B5EF4-FFF2-40B4-BE49-F238E27FC236}">
                <a16:creationId xmlns:a16="http://schemas.microsoft.com/office/drawing/2014/main" id="{3BF992A3-39B7-6A71-3DED-6B07055CA42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dirty="0"/>
          </a:p>
        </p:txBody>
      </p:sp>
      <p:sp>
        <p:nvSpPr>
          <p:cNvPr id="4" name="TextBox 3">
            <a:extLst>
              <a:ext uri="{FF2B5EF4-FFF2-40B4-BE49-F238E27FC236}">
                <a16:creationId xmlns:a16="http://schemas.microsoft.com/office/drawing/2014/main" id="{6D59017B-1DAB-AF94-E300-3F2B96CDC587}"/>
              </a:ext>
            </a:extLst>
          </p:cNvPr>
          <p:cNvSpPr txBox="1"/>
          <p:nvPr/>
        </p:nvSpPr>
        <p:spPr>
          <a:xfrm>
            <a:off x="8886825" y="1019175"/>
            <a:ext cx="2495550" cy="400110"/>
          </a:xfrm>
          <a:prstGeom prst="rect">
            <a:avLst/>
          </a:prstGeom>
          <a:noFill/>
        </p:spPr>
        <p:txBody>
          <a:bodyPr wrap="square" rtlCol="0">
            <a:spAutoFit/>
          </a:bodyPr>
          <a:lstStyle/>
          <a:p>
            <a:r>
              <a:rPr lang="en-SG" sz="2000" dirty="0">
                <a:solidFill>
                  <a:schemeClr val="bg1"/>
                </a:solidFill>
                <a:latin typeface="Angsana New" panose="020B0502040204020203" pitchFamily="18" charset="-34"/>
                <a:cs typeface="Angsana New" panose="020B0502040204020203" pitchFamily="18" charset="-34"/>
              </a:rPr>
              <a:t>Singapore     Malaysia     Thailand</a:t>
            </a:r>
          </a:p>
        </p:txBody>
      </p:sp>
      <p:grpSp>
        <p:nvGrpSpPr>
          <p:cNvPr id="5" name="Group 4">
            <a:extLst>
              <a:ext uri="{FF2B5EF4-FFF2-40B4-BE49-F238E27FC236}">
                <a16:creationId xmlns:a16="http://schemas.microsoft.com/office/drawing/2014/main" id="{A17EE277-FB22-4542-0653-3476E8DA08F8}"/>
              </a:ext>
            </a:extLst>
          </p:cNvPr>
          <p:cNvGrpSpPr/>
          <p:nvPr/>
        </p:nvGrpSpPr>
        <p:grpSpPr>
          <a:xfrm>
            <a:off x="1" y="5975287"/>
            <a:ext cx="2344848" cy="882713"/>
            <a:chOff x="0" y="0"/>
            <a:chExt cx="4527766" cy="1647698"/>
          </a:xfrm>
        </p:grpSpPr>
        <p:sp>
          <p:nvSpPr>
            <p:cNvPr id="6" name="Freeform 5" descr="HATABSAL VADYUNK A JￃﾖVￅﾐRE.  Előfordulhat, hogy az AI által létrehozott tartalom helytelen.">
              <a:extLst>
                <a:ext uri="{FF2B5EF4-FFF2-40B4-BE49-F238E27FC236}">
                  <a16:creationId xmlns:a16="http://schemas.microsoft.com/office/drawing/2014/main" id="{4309C779-044A-116A-E9A7-AF4B5177BFEF}"/>
                </a:ext>
              </a:extLst>
            </p:cNvPr>
            <p:cNvSpPr/>
            <p:nvPr/>
          </p:nvSpPr>
          <p:spPr>
            <a:xfrm>
              <a:off x="0" y="0"/>
              <a:ext cx="4527804" cy="1647698"/>
            </a:xfrm>
            <a:custGeom>
              <a:avLst/>
              <a:gdLst/>
              <a:ahLst/>
              <a:cxnLst/>
              <a:rect l="l" t="t" r="r" b="b"/>
              <a:pathLst>
                <a:path w="4527804" h="1647698">
                  <a:moveTo>
                    <a:pt x="0" y="0"/>
                  </a:moveTo>
                  <a:lnTo>
                    <a:pt x="4527804" y="0"/>
                  </a:lnTo>
                  <a:lnTo>
                    <a:pt x="4527804" y="1647698"/>
                  </a:lnTo>
                  <a:lnTo>
                    <a:pt x="0" y="1647698"/>
                  </a:lnTo>
                  <a:lnTo>
                    <a:pt x="0" y="0"/>
                  </a:lnTo>
                  <a:close/>
                </a:path>
              </a:pathLst>
            </a:custGeom>
            <a:blipFill>
              <a:blip r:embed="rId3"/>
              <a:stretch>
                <a:fillRect/>
              </a:stretch>
            </a:blipFill>
          </p:spPr>
          <p:txBody>
            <a:bodyPr/>
            <a:lstStyle/>
            <a:p>
              <a:endParaRPr lang="en-HU"/>
            </a:p>
          </p:txBody>
        </p:sp>
      </p:grpSp>
    </p:spTree>
    <p:extLst>
      <p:ext uri="{BB962C8B-B14F-4D97-AF65-F5344CB8AC3E}">
        <p14:creationId xmlns:p14="http://schemas.microsoft.com/office/powerpoint/2010/main" val="1085578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a:extLst>
            <a:ext uri="{FF2B5EF4-FFF2-40B4-BE49-F238E27FC236}">
              <a16:creationId xmlns:a16="http://schemas.microsoft.com/office/drawing/2014/main" id="{D29D9E3B-75F8-78C1-7962-08237DDD89C3}"/>
            </a:ext>
          </a:extLst>
        </p:cNvPr>
        <p:cNvGrpSpPr/>
        <p:nvPr/>
      </p:nvGrpSpPr>
      <p:grpSpPr>
        <a:xfrm>
          <a:off x="0" y="0"/>
          <a:ext cx="0" cy="0"/>
          <a:chOff x="0" y="0"/>
          <a:chExt cx="0" cy="0"/>
        </a:xfrm>
      </p:grpSpPr>
      <p:sp>
        <p:nvSpPr>
          <p:cNvPr id="95" name="Google Shape;95;p2">
            <a:extLst>
              <a:ext uri="{FF2B5EF4-FFF2-40B4-BE49-F238E27FC236}">
                <a16:creationId xmlns:a16="http://schemas.microsoft.com/office/drawing/2014/main" id="{06353ECD-1E47-F4F6-3FA8-2BFC5B42B5BB}"/>
              </a:ext>
            </a:extLst>
          </p:cNvPr>
          <p:cNvSpPr txBox="1">
            <a:spLocks noGrp="1"/>
          </p:cNvSpPr>
          <p:nvPr>
            <p:ph type="title"/>
          </p:nvPr>
        </p:nvSpPr>
        <p:spPr>
          <a:xfrm>
            <a:off x="548701" y="351659"/>
            <a:ext cx="11094598" cy="11905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SG" sz="3200" b="1" dirty="0">
                <a:solidFill>
                  <a:schemeClr val="bg1"/>
                </a:solidFill>
              </a:rPr>
              <a:t>Agenda</a:t>
            </a:r>
            <a:endParaRPr sz="3200" b="1" dirty="0">
              <a:solidFill>
                <a:schemeClr val="bg1"/>
              </a:solidFill>
            </a:endParaRPr>
          </a:p>
        </p:txBody>
      </p:sp>
      <p:sp>
        <p:nvSpPr>
          <p:cNvPr id="2" name="Footer Placeholder 1">
            <a:extLst>
              <a:ext uri="{FF2B5EF4-FFF2-40B4-BE49-F238E27FC236}">
                <a16:creationId xmlns:a16="http://schemas.microsoft.com/office/drawing/2014/main" id="{3F457425-6250-24DC-0C95-9B770D80145A}"/>
              </a:ext>
            </a:extLst>
          </p:cNvPr>
          <p:cNvSpPr>
            <a:spLocks noGrp="1"/>
          </p:cNvSpPr>
          <p:nvPr>
            <p:ph type="ftr" idx="11"/>
          </p:nvPr>
        </p:nvSpPr>
        <p:spPr/>
        <p:txBody>
          <a:bodyPr/>
          <a:lstStyle/>
          <a:p>
            <a:r>
              <a:rPr lang="en-US" dirty="0"/>
              <a:t>© 2026 Yusarn Audrey LLC. All Rights Reserved.</a:t>
            </a:r>
          </a:p>
        </p:txBody>
      </p:sp>
      <p:sp>
        <p:nvSpPr>
          <p:cNvPr id="3" name="Slide Number Placeholder 2">
            <a:extLst>
              <a:ext uri="{FF2B5EF4-FFF2-40B4-BE49-F238E27FC236}">
                <a16:creationId xmlns:a16="http://schemas.microsoft.com/office/drawing/2014/main" id="{C58A2D2C-01AD-06F8-8C35-0840F06E56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dirty="0"/>
          </a:p>
        </p:txBody>
      </p:sp>
      <p:sp>
        <p:nvSpPr>
          <p:cNvPr id="4" name="TextBox 3">
            <a:extLst>
              <a:ext uri="{FF2B5EF4-FFF2-40B4-BE49-F238E27FC236}">
                <a16:creationId xmlns:a16="http://schemas.microsoft.com/office/drawing/2014/main" id="{60CDF7B1-F78C-E58F-DADA-39A3712C14BF}"/>
              </a:ext>
            </a:extLst>
          </p:cNvPr>
          <p:cNvSpPr txBox="1"/>
          <p:nvPr/>
        </p:nvSpPr>
        <p:spPr>
          <a:xfrm>
            <a:off x="8886825" y="1019175"/>
            <a:ext cx="2495550" cy="400110"/>
          </a:xfrm>
          <a:prstGeom prst="rect">
            <a:avLst/>
          </a:prstGeom>
          <a:noFill/>
        </p:spPr>
        <p:txBody>
          <a:bodyPr wrap="square" rtlCol="0">
            <a:spAutoFit/>
          </a:bodyPr>
          <a:lstStyle/>
          <a:p>
            <a:r>
              <a:rPr lang="en-SG" sz="2000" dirty="0">
                <a:solidFill>
                  <a:schemeClr val="bg1"/>
                </a:solidFill>
                <a:latin typeface="Angsana New" panose="020B0502040204020203" pitchFamily="18" charset="-34"/>
                <a:cs typeface="Angsana New" panose="020B0502040204020203" pitchFamily="18" charset="-34"/>
              </a:rPr>
              <a:t>Singapore     Malaysia     Thailand</a:t>
            </a:r>
          </a:p>
        </p:txBody>
      </p:sp>
      <p:sp>
        <p:nvSpPr>
          <p:cNvPr id="7" name="Google Shape;96;p2">
            <a:extLst>
              <a:ext uri="{FF2B5EF4-FFF2-40B4-BE49-F238E27FC236}">
                <a16:creationId xmlns:a16="http://schemas.microsoft.com/office/drawing/2014/main" id="{728DA940-4994-6AFF-0FD6-1ADBA34A2A4F}"/>
              </a:ext>
            </a:extLst>
          </p:cNvPr>
          <p:cNvSpPr txBox="1">
            <a:spLocks noGrp="1"/>
          </p:cNvSpPr>
          <p:nvPr>
            <p:ph type="body" idx="1"/>
          </p:nvPr>
        </p:nvSpPr>
        <p:spPr>
          <a:xfrm>
            <a:off x="548701" y="1601898"/>
            <a:ext cx="11094598" cy="4694735"/>
          </a:xfrm>
          <a:prstGeom prst="rect">
            <a:avLst/>
          </a:prstGeom>
          <a:noFill/>
          <a:ln>
            <a:noFill/>
          </a:ln>
        </p:spPr>
        <p:txBody>
          <a:bodyPr spcFirstLastPara="1" wrap="square" lIns="91425" tIns="45700" rIns="91425" bIns="45700" anchor="t" anchorCtr="0">
            <a:noAutofit/>
          </a:bodyPr>
          <a:lstStyle/>
          <a:p>
            <a:pPr marL="495300" indent="-342900">
              <a:lnSpc>
                <a:spcPct val="140000"/>
              </a:lnSpc>
              <a:spcBef>
                <a:spcPts val="0"/>
              </a:spcBef>
              <a:buClr>
                <a:srgbClr val="0070C0"/>
              </a:buClr>
              <a:buSzPct val="100000"/>
            </a:pPr>
            <a:r>
              <a:rPr lang="en-SG" dirty="0">
                <a:solidFill>
                  <a:schemeClr val="tx1">
                    <a:lumMod val="75000"/>
                    <a:lumOff val="25000"/>
                  </a:schemeClr>
                </a:solidFill>
              </a:rPr>
              <a:t>Introduction</a:t>
            </a:r>
          </a:p>
          <a:p>
            <a:pPr marL="495300" indent="-342900">
              <a:lnSpc>
                <a:spcPct val="140000"/>
              </a:lnSpc>
              <a:spcBef>
                <a:spcPts val="0"/>
              </a:spcBef>
              <a:buClr>
                <a:srgbClr val="0070C0"/>
              </a:buClr>
              <a:buSzPct val="100000"/>
            </a:pPr>
            <a:r>
              <a:rPr lang="en-SG" dirty="0">
                <a:solidFill>
                  <a:schemeClr val="tx1">
                    <a:lumMod val="75000"/>
                    <a:lumOff val="25000"/>
                  </a:schemeClr>
                </a:solidFill>
              </a:rPr>
              <a:t>Emerging Technologies</a:t>
            </a:r>
          </a:p>
          <a:p>
            <a:pPr marL="495300" indent="-342900">
              <a:lnSpc>
                <a:spcPct val="140000"/>
              </a:lnSpc>
              <a:spcBef>
                <a:spcPts val="0"/>
              </a:spcBef>
              <a:buClr>
                <a:srgbClr val="0070C0"/>
              </a:buClr>
              <a:buSzPct val="100000"/>
            </a:pPr>
            <a:r>
              <a:rPr lang="en-SG" dirty="0">
                <a:solidFill>
                  <a:schemeClr val="tx1">
                    <a:lumMod val="75000"/>
                    <a:lumOff val="25000"/>
                  </a:schemeClr>
                </a:solidFill>
              </a:rPr>
              <a:t>Global Statistics</a:t>
            </a:r>
          </a:p>
          <a:p>
            <a:pPr marL="495300" indent="-342900">
              <a:lnSpc>
                <a:spcPct val="140000"/>
              </a:lnSpc>
              <a:spcBef>
                <a:spcPts val="0"/>
              </a:spcBef>
              <a:buClr>
                <a:srgbClr val="0070C0"/>
              </a:buClr>
              <a:buSzPct val="100000"/>
            </a:pPr>
            <a:r>
              <a:rPr lang="en-SG" dirty="0">
                <a:solidFill>
                  <a:schemeClr val="tx1">
                    <a:lumMod val="75000"/>
                    <a:lumOff val="25000"/>
                  </a:schemeClr>
                </a:solidFill>
              </a:rPr>
              <a:t>Connecting the Dots with IP</a:t>
            </a:r>
          </a:p>
          <a:p>
            <a:pPr marL="495300" indent="-342900">
              <a:lnSpc>
                <a:spcPct val="140000"/>
              </a:lnSpc>
              <a:spcBef>
                <a:spcPts val="0"/>
              </a:spcBef>
              <a:buClr>
                <a:srgbClr val="0070C0"/>
              </a:buClr>
              <a:buSzPct val="100000"/>
            </a:pPr>
            <a:r>
              <a:rPr lang="en-SG" dirty="0">
                <a:solidFill>
                  <a:schemeClr val="tx1">
                    <a:lumMod val="75000"/>
                    <a:lumOff val="25000"/>
                  </a:schemeClr>
                </a:solidFill>
              </a:rPr>
              <a:t>Developments Around the World</a:t>
            </a:r>
          </a:p>
          <a:p>
            <a:pPr marL="495300" indent="-342900">
              <a:lnSpc>
                <a:spcPct val="140000"/>
              </a:lnSpc>
              <a:spcBef>
                <a:spcPts val="0"/>
              </a:spcBef>
              <a:buClr>
                <a:srgbClr val="0070C0"/>
              </a:buClr>
              <a:buSzPct val="100000"/>
            </a:pPr>
            <a:r>
              <a:rPr lang="en-SG" dirty="0">
                <a:solidFill>
                  <a:schemeClr val="tx1">
                    <a:lumMod val="75000"/>
                    <a:lumOff val="25000"/>
                  </a:schemeClr>
                </a:solidFill>
              </a:rPr>
              <a:t>The Hungarian Perspective</a:t>
            </a:r>
          </a:p>
          <a:p>
            <a:pPr marL="495300" indent="-342900">
              <a:lnSpc>
                <a:spcPct val="140000"/>
              </a:lnSpc>
              <a:spcBef>
                <a:spcPts val="0"/>
              </a:spcBef>
              <a:buClr>
                <a:srgbClr val="0070C0"/>
              </a:buClr>
              <a:buSzPct val="100000"/>
            </a:pPr>
            <a:r>
              <a:rPr lang="en-SG" dirty="0">
                <a:solidFill>
                  <a:schemeClr val="tx1">
                    <a:lumMod val="75000"/>
                    <a:lumOff val="25000"/>
                  </a:schemeClr>
                </a:solidFill>
              </a:rPr>
              <a:t>Global IP Trends</a:t>
            </a:r>
          </a:p>
          <a:p>
            <a:pPr marL="495300" indent="-342900">
              <a:lnSpc>
                <a:spcPct val="140000"/>
              </a:lnSpc>
              <a:spcBef>
                <a:spcPts val="0"/>
              </a:spcBef>
              <a:buClr>
                <a:srgbClr val="0070C0"/>
              </a:buClr>
              <a:buSzPct val="100000"/>
            </a:pPr>
            <a:r>
              <a:rPr lang="en-SG" dirty="0">
                <a:solidFill>
                  <a:schemeClr val="tx1">
                    <a:lumMod val="75000"/>
                    <a:lumOff val="25000"/>
                  </a:schemeClr>
                </a:solidFill>
              </a:rPr>
              <a:t>Key Takeaways</a:t>
            </a:r>
          </a:p>
        </p:txBody>
      </p:sp>
      <p:grpSp>
        <p:nvGrpSpPr>
          <p:cNvPr id="6" name="Group 4">
            <a:extLst>
              <a:ext uri="{FF2B5EF4-FFF2-40B4-BE49-F238E27FC236}">
                <a16:creationId xmlns:a16="http://schemas.microsoft.com/office/drawing/2014/main" id="{9A18FA71-BC67-9E16-6CD4-AFD41159593B}"/>
              </a:ext>
            </a:extLst>
          </p:cNvPr>
          <p:cNvGrpSpPr/>
          <p:nvPr/>
        </p:nvGrpSpPr>
        <p:grpSpPr>
          <a:xfrm>
            <a:off x="1" y="5975287"/>
            <a:ext cx="2344848" cy="882713"/>
            <a:chOff x="0" y="0"/>
            <a:chExt cx="4527766" cy="1647698"/>
          </a:xfrm>
        </p:grpSpPr>
        <p:sp>
          <p:nvSpPr>
            <p:cNvPr id="8" name="Freeform 5" descr="HATABSAL VADYUNK A JￃﾖVￅﾐRE.  Előfordulhat, hogy az AI által létrehozott tartalom helytelen.">
              <a:extLst>
                <a:ext uri="{FF2B5EF4-FFF2-40B4-BE49-F238E27FC236}">
                  <a16:creationId xmlns:a16="http://schemas.microsoft.com/office/drawing/2014/main" id="{7AF7EAF9-DFC4-2F88-6C7A-E5690A0D9429}"/>
                </a:ext>
              </a:extLst>
            </p:cNvPr>
            <p:cNvSpPr/>
            <p:nvPr/>
          </p:nvSpPr>
          <p:spPr>
            <a:xfrm>
              <a:off x="0" y="0"/>
              <a:ext cx="4527804" cy="1647698"/>
            </a:xfrm>
            <a:custGeom>
              <a:avLst/>
              <a:gdLst/>
              <a:ahLst/>
              <a:cxnLst/>
              <a:rect l="l" t="t" r="r" b="b"/>
              <a:pathLst>
                <a:path w="4527804" h="1647698">
                  <a:moveTo>
                    <a:pt x="0" y="0"/>
                  </a:moveTo>
                  <a:lnTo>
                    <a:pt x="4527804" y="0"/>
                  </a:lnTo>
                  <a:lnTo>
                    <a:pt x="4527804" y="1647698"/>
                  </a:lnTo>
                  <a:lnTo>
                    <a:pt x="0" y="1647698"/>
                  </a:lnTo>
                  <a:lnTo>
                    <a:pt x="0" y="0"/>
                  </a:lnTo>
                  <a:close/>
                </a:path>
              </a:pathLst>
            </a:custGeom>
            <a:blipFill>
              <a:blip r:embed="rId3"/>
              <a:stretch>
                <a:fillRect/>
              </a:stretch>
            </a:blipFill>
          </p:spPr>
          <p:txBody>
            <a:bodyPr/>
            <a:lstStyle/>
            <a:p>
              <a:endParaRPr lang="en-HU"/>
            </a:p>
          </p:txBody>
        </p:sp>
      </p:grpSp>
    </p:spTree>
    <p:extLst>
      <p:ext uri="{BB962C8B-B14F-4D97-AF65-F5344CB8AC3E}">
        <p14:creationId xmlns:p14="http://schemas.microsoft.com/office/powerpoint/2010/main" val="1488587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4">
          <a:extLst>
            <a:ext uri="{FF2B5EF4-FFF2-40B4-BE49-F238E27FC236}">
              <a16:creationId xmlns:a16="http://schemas.microsoft.com/office/drawing/2014/main" id="{81B06CC9-07E1-4D33-D85F-39CE8D5BBA25}"/>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B7286221-D2EC-00C6-2D2A-7CBA56CB35A4}"/>
              </a:ext>
            </a:extLst>
          </p:cNvPr>
          <p:cNvSpPr>
            <a:spLocks noGrp="1"/>
          </p:cNvSpPr>
          <p:nvPr>
            <p:ph type="ftr" idx="11"/>
          </p:nvPr>
        </p:nvSpPr>
        <p:spPr/>
        <p:txBody>
          <a:bodyPr/>
          <a:lstStyle/>
          <a:p>
            <a:r>
              <a:rPr lang="en-US" dirty="0"/>
              <a:t>© 2026 Yusarn Audrey LLC. All Rights Reserved.</a:t>
            </a:r>
          </a:p>
        </p:txBody>
      </p:sp>
      <p:sp>
        <p:nvSpPr>
          <p:cNvPr id="3" name="Slide Number Placeholder 2">
            <a:extLst>
              <a:ext uri="{FF2B5EF4-FFF2-40B4-BE49-F238E27FC236}">
                <a16:creationId xmlns:a16="http://schemas.microsoft.com/office/drawing/2014/main" id="{6BE0FC4E-EF6F-2A44-CEB3-8ABE18C4AB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dirty="0"/>
          </a:p>
        </p:txBody>
      </p:sp>
      <p:sp>
        <p:nvSpPr>
          <p:cNvPr id="4" name="TextBox 3">
            <a:extLst>
              <a:ext uri="{FF2B5EF4-FFF2-40B4-BE49-F238E27FC236}">
                <a16:creationId xmlns:a16="http://schemas.microsoft.com/office/drawing/2014/main" id="{C28FD013-440C-79BB-D367-6581B25C8313}"/>
              </a:ext>
            </a:extLst>
          </p:cNvPr>
          <p:cNvSpPr txBox="1"/>
          <p:nvPr/>
        </p:nvSpPr>
        <p:spPr>
          <a:xfrm>
            <a:off x="8886825" y="1019175"/>
            <a:ext cx="2495550" cy="400110"/>
          </a:xfrm>
          <a:prstGeom prst="rect">
            <a:avLst/>
          </a:prstGeom>
          <a:noFill/>
        </p:spPr>
        <p:txBody>
          <a:bodyPr wrap="square" rtlCol="0">
            <a:spAutoFit/>
          </a:bodyPr>
          <a:lstStyle/>
          <a:p>
            <a:r>
              <a:rPr lang="en-SG" sz="2000" dirty="0">
                <a:solidFill>
                  <a:schemeClr val="bg1"/>
                </a:solidFill>
                <a:latin typeface="Angsana New" panose="020B0502040204020203" pitchFamily="18" charset="-34"/>
                <a:cs typeface="Angsana New" panose="020B0502040204020203" pitchFamily="18" charset="-34"/>
              </a:rPr>
              <a:t>Singapore     Malaysia     Thailand</a:t>
            </a:r>
          </a:p>
        </p:txBody>
      </p:sp>
      <p:sp>
        <p:nvSpPr>
          <p:cNvPr id="9" name="Google Shape;95;p2">
            <a:extLst>
              <a:ext uri="{FF2B5EF4-FFF2-40B4-BE49-F238E27FC236}">
                <a16:creationId xmlns:a16="http://schemas.microsoft.com/office/drawing/2014/main" id="{9CB1161E-02BE-B61F-8EEC-3783733734A9}"/>
              </a:ext>
            </a:extLst>
          </p:cNvPr>
          <p:cNvSpPr txBox="1">
            <a:spLocks noGrp="1"/>
          </p:cNvSpPr>
          <p:nvPr>
            <p:ph type="title"/>
          </p:nvPr>
        </p:nvSpPr>
        <p:spPr>
          <a:xfrm>
            <a:off x="548701" y="228763"/>
            <a:ext cx="11094598" cy="11905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SG" sz="3200" b="1" dirty="0">
                <a:solidFill>
                  <a:schemeClr val="bg1"/>
                </a:solidFill>
              </a:rPr>
              <a:t>Performance of EU Member States’</a:t>
            </a:r>
            <a:br>
              <a:rPr lang="en-SG" sz="3200" b="1" dirty="0">
                <a:solidFill>
                  <a:schemeClr val="bg1"/>
                </a:solidFill>
              </a:rPr>
            </a:br>
            <a:r>
              <a:rPr lang="en-SG" sz="3200" b="1" dirty="0">
                <a:solidFill>
                  <a:schemeClr val="bg1"/>
                </a:solidFill>
              </a:rPr>
              <a:t>Innovation Systems (2017 to 2024)</a:t>
            </a:r>
            <a:endParaRPr sz="3200" b="1" dirty="0">
              <a:solidFill>
                <a:schemeClr val="bg1"/>
              </a:solidFill>
            </a:endParaRPr>
          </a:p>
        </p:txBody>
      </p:sp>
      <p:pic>
        <p:nvPicPr>
          <p:cNvPr id="15" name="Picture 14">
            <a:extLst>
              <a:ext uri="{FF2B5EF4-FFF2-40B4-BE49-F238E27FC236}">
                <a16:creationId xmlns:a16="http://schemas.microsoft.com/office/drawing/2014/main" id="{A925D16D-2EBD-4D14-A6E6-1396B3BBF2FE}"/>
              </a:ext>
            </a:extLst>
          </p:cNvPr>
          <p:cNvPicPr>
            <a:picLocks noChangeAspect="1"/>
          </p:cNvPicPr>
          <p:nvPr/>
        </p:nvPicPr>
        <p:blipFill>
          <a:blip r:embed="rId3"/>
          <a:stretch>
            <a:fillRect/>
          </a:stretch>
        </p:blipFill>
        <p:spPr>
          <a:xfrm>
            <a:off x="3152882" y="1445297"/>
            <a:ext cx="5886236" cy="4911053"/>
          </a:xfrm>
          <a:prstGeom prst="rect">
            <a:avLst/>
          </a:prstGeom>
        </p:spPr>
      </p:pic>
      <p:grpSp>
        <p:nvGrpSpPr>
          <p:cNvPr id="5" name="Group 4">
            <a:extLst>
              <a:ext uri="{FF2B5EF4-FFF2-40B4-BE49-F238E27FC236}">
                <a16:creationId xmlns:a16="http://schemas.microsoft.com/office/drawing/2014/main" id="{2D01FDDC-D889-D9BA-691A-0C5311CADCAF}"/>
              </a:ext>
            </a:extLst>
          </p:cNvPr>
          <p:cNvGrpSpPr/>
          <p:nvPr/>
        </p:nvGrpSpPr>
        <p:grpSpPr>
          <a:xfrm>
            <a:off x="1" y="5975287"/>
            <a:ext cx="2344848" cy="882713"/>
            <a:chOff x="0" y="0"/>
            <a:chExt cx="4527766" cy="1647698"/>
          </a:xfrm>
        </p:grpSpPr>
        <p:sp>
          <p:nvSpPr>
            <p:cNvPr id="6" name="Freeform 5" descr="HATABSAL VADYUNK A JￃﾖVￅﾐRE.  Előfordulhat, hogy az AI által létrehozott tartalom helytelen.">
              <a:extLst>
                <a:ext uri="{FF2B5EF4-FFF2-40B4-BE49-F238E27FC236}">
                  <a16:creationId xmlns:a16="http://schemas.microsoft.com/office/drawing/2014/main" id="{3FD0AE36-E6FA-F1EF-4CEA-0A4C17D1AB50}"/>
                </a:ext>
              </a:extLst>
            </p:cNvPr>
            <p:cNvSpPr/>
            <p:nvPr/>
          </p:nvSpPr>
          <p:spPr>
            <a:xfrm>
              <a:off x="0" y="0"/>
              <a:ext cx="4527804" cy="1647698"/>
            </a:xfrm>
            <a:custGeom>
              <a:avLst/>
              <a:gdLst/>
              <a:ahLst/>
              <a:cxnLst/>
              <a:rect l="l" t="t" r="r" b="b"/>
              <a:pathLst>
                <a:path w="4527804" h="1647698">
                  <a:moveTo>
                    <a:pt x="0" y="0"/>
                  </a:moveTo>
                  <a:lnTo>
                    <a:pt x="4527804" y="0"/>
                  </a:lnTo>
                  <a:lnTo>
                    <a:pt x="4527804" y="1647698"/>
                  </a:lnTo>
                  <a:lnTo>
                    <a:pt x="0" y="1647698"/>
                  </a:lnTo>
                  <a:lnTo>
                    <a:pt x="0" y="0"/>
                  </a:lnTo>
                  <a:close/>
                </a:path>
              </a:pathLst>
            </a:custGeom>
            <a:blipFill>
              <a:blip r:embed="rId4"/>
              <a:stretch>
                <a:fillRect/>
              </a:stretch>
            </a:blipFill>
          </p:spPr>
          <p:txBody>
            <a:bodyPr/>
            <a:lstStyle/>
            <a:p>
              <a:endParaRPr lang="en-HU"/>
            </a:p>
          </p:txBody>
        </p:sp>
      </p:grpSp>
    </p:spTree>
    <p:extLst>
      <p:ext uri="{BB962C8B-B14F-4D97-AF65-F5344CB8AC3E}">
        <p14:creationId xmlns:p14="http://schemas.microsoft.com/office/powerpoint/2010/main" val="2603712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4">
          <a:extLst>
            <a:ext uri="{FF2B5EF4-FFF2-40B4-BE49-F238E27FC236}">
              <a16:creationId xmlns:a16="http://schemas.microsoft.com/office/drawing/2014/main" id="{003883E5-E5E7-2232-AF6F-C7CE8924C925}"/>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DE7319A7-B4A9-EE0F-409E-524976CB08B7}"/>
              </a:ext>
            </a:extLst>
          </p:cNvPr>
          <p:cNvSpPr>
            <a:spLocks noGrp="1"/>
          </p:cNvSpPr>
          <p:nvPr>
            <p:ph type="ftr" idx="11"/>
          </p:nvPr>
        </p:nvSpPr>
        <p:spPr/>
        <p:txBody>
          <a:bodyPr/>
          <a:lstStyle/>
          <a:p>
            <a:r>
              <a:rPr lang="en-US" dirty="0"/>
              <a:t>© 2026 Yusarn Audrey LLC. All Rights Reserved.</a:t>
            </a:r>
          </a:p>
        </p:txBody>
      </p:sp>
      <p:sp>
        <p:nvSpPr>
          <p:cNvPr id="3" name="Slide Number Placeholder 2">
            <a:extLst>
              <a:ext uri="{FF2B5EF4-FFF2-40B4-BE49-F238E27FC236}">
                <a16:creationId xmlns:a16="http://schemas.microsoft.com/office/drawing/2014/main" id="{865BD92E-8745-69AA-513E-1F3177DAC32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dirty="0"/>
          </a:p>
        </p:txBody>
      </p:sp>
      <p:sp>
        <p:nvSpPr>
          <p:cNvPr id="4" name="TextBox 3">
            <a:extLst>
              <a:ext uri="{FF2B5EF4-FFF2-40B4-BE49-F238E27FC236}">
                <a16:creationId xmlns:a16="http://schemas.microsoft.com/office/drawing/2014/main" id="{BF836CCC-C63A-F36F-0379-156EF5477C7D}"/>
              </a:ext>
            </a:extLst>
          </p:cNvPr>
          <p:cNvSpPr txBox="1"/>
          <p:nvPr/>
        </p:nvSpPr>
        <p:spPr>
          <a:xfrm>
            <a:off x="8886825" y="1019175"/>
            <a:ext cx="2495550" cy="400110"/>
          </a:xfrm>
          <a:prstGeom prst="rect">
            <a:avLst/>
          </a:prstGeom>
          <a:noFill/>
        </p:spPr>
        <p:txBody>
          <a:bodyPr wrap="square" rtlCol="0">
            <a:spAutoFit/>
          </a:bodyPr>
          <a:lstStyle/>
          <a:p>
            <a:r>
              <a:rPr lang="en-SG" sz="2000" dirty="0">
                <a:solidFill>
                  <a:schemeClr val="bg1"/>
                </a:solidFill>
                <a:latin typeface="Angsana New" panose="020B0502040204020203" pitchFamily="18" charset="-34"/>
                <a:cs typeface="Angsana New" panose="020B0502040204020203" pitchFamily="18" charset="-34"/>
              </a:rPr>
              <a:t>Singapore     Malaysia     Thailand</a:t>
            </a:r>
          </a:p>
        </p:txBody>
      </p:sp>
      <p:sp>
        <p:nvSpPr>
          <p:cNvPr id="9" name="Google Shape;95;p2">
            <a:extLst>
              <a:ext uri="{FF2B5EF4-FFF2-40B4-BE49-F238E27FC236}">
                <a16:creationId xmlns:a16="http://schemas.microsoft.com/office/drawing/2014/main" id="{71FE98DB-E358-9FE0-7BA4-978C0CEEBB72}"/>
              </a:ext>
            </a:extLst>
          </p:cNvPr>
          <p:cNvSpPr txBox="1">
            <a:spLocks noGrp="1"/>
          </p:cNvSpPr>
          <p:nvPr>
            <p:ph type="title"/>
          </p:nvPr>
        </p:nvSpPr>
        <p:spPr>
          <a:xfrm>
            <a:off x="548701" y="228763"/>
            <a:ext cx="11094598" cy="11905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SG" sz="3200" b="1" dirty="0">
                <a:solidFill>
                  <a:schemeClr val="bg1"/>
                </a:solidFill>
              </a:rPr>
              <a:t>Number of National Trademark</a:t>
            </a:r>
            <a:br>
              <a:rPr lang="en-SG" sz="3200" b="1" dirty="0">
                <a:solidFill>
                  <a:schemeClr val="bg1"/>
                </a:solidFill>
              </a:rPr>
            </a:br>
            <a:r>
              <a:rPr lang="en-SG" sz="3200" b="1" dirty="0">
                <a:solidFill>
                  <a:schemeClr val="bg1"/>
                </a:solidFill>
              </a:rPr>
              <a:t>Applications (2014 to 2023)</a:t>
            </a:r>
            <a:endParaRPr sz="3200" b="1" dirty="0">
              <a:solidFill>
                <a:schemeClr val="bg1"/>
              </a:solidFill>
            </a:endParaRPr>
          </a:p>
        </p:txBody>
      </p:sp>
      <p:pic>
        <p:nvPicPr>
          <p:cNvPr id="6" name="Picture 5">
            <a:extLst>
              <a:ext uri="{FF2B5EF4-FFF2-40B4-BE49-F238E27FC236}">
                <a16:creationId xmlns:a16="http://schemas.microsoft.com/office/drawing/2014/main" id="{9BC1AC7B-F7C8-FD82-9D82-0A6A6498DD38}"/>
              </a:ext>
            </a:extLst>
          </p:cNvPr>
          <p:cNvPicPr>
            <a:picLocks noChangeAspect="1"/>
          </p:cNvPicPr>
          <p:nvPr/>
        </p:nvPicPr>
        <p:blipFill>
          <a:blip r:embed="rId3"/>
          <a:stretch>
            <a:fillRect/>
          </a:stretch>
        </p:blipFill>
        <p:spPr>
          <a:xfrm>
            <a:off x="2181118" y="1533382"/>
            <a:ext cx="7829764" cy="4541493"/>
          </a:xfrm>
          <a:prstGeom prst="rect">
            <a:avLst/>
          </a:prstGeom>
        </p:spPr>
      </p:pic>
      <p:grpSp>
        <p:nvGrpSpPr>
          <p:cNvPr id="5" name="Group 4">
            <a:extLst>
              <a:ext uri="{FF2B5EF4-FFF2-40B4-BE49-F238E27FC236}">
                <a16:creationId xmlns:a16="http://schemas.microsoft.com/office/drawing/2014/main" id="{37FBA138-BF69-CB71-7BB9-AE940504B8E6}"/>
              </a:ext>
            </a:extLst>
          </p:cNvPr>
          <p:cNvGrpSpPr/>
          <p:nvPr/>
        </p:nvGrpSpPr>
        <p:grpSpPr>
          <a:xfrm>
            <a:off x="1" y="5975287"/>
            <a:ext cx="2344848" cy="882713"/>
            <a:chOff x="0" y="0"/>
            <a:chExt cx="4527766" cy="1647698"/>
          </a:xfrm>
        </p:grpSpPr>
        <p:sp>
          <p:nvSpPr>
            <p:cNvPr id="7" name="Freeform 5" descr="HATABSAL VADYUNK A JￃﾖVￅﾐRE.  Előfordulhat, hogy az AI által létrehozott tartalom helytelen.">
              <a:extLst>
                <a:ext uri="{FF2B5EF4-FFF2-40B4-BE49-F238E27FC236}">
                  <a16:creationId xmlns:a16="http://schemas.microsoft.com/office/drawing/2014/main" id="{4AF497C2-6514-0CBB-5F47-880D7F8DF437}"/>
                </a:ext>
              </a:extLst>
            </p:cNvPr>
            <p:cNvSpPr/>
            <p:nvPr/>
          </p:nvSpPr>
          <p:spPr>
            <a:xfrm>
              <a:off x="0" y="0"/>
              <a:ext cx="4527804" cy="1647698"/>
            </a:xfrm>
            <a:custGeom>
              <a:avLst/>
              <a:gdLst/>
              <a:ahLst/>
              <a:cxnLst/>
              <a:rect l="l" t="t" r="r" b="b"/>
              <a:pathLst>
                <a:path w="4527804" h="1647698">
                  <a:moveTo>
                    <a:pt x="0" y="0"/>
                  </a:moveTo>
                  <a:lnTo>
                    <a:pt x="4527804" y="0"/>
                  </a:lnTo>
                  <a:lnTo>
                    <a:pt x="4527804" y="1647698"/>
                  </a:lnTo>
                  <a:lnTo>
                    <a:pt x="0" y="1647698"/>
                  </a:lnTo>
                  <a:lnTo>
                    <a:pt x="0" y="0"/>
                  </a:lnTo>
                  <a:close/>
                </a:path>
              </a:pathLst>
            </a:custGeom>
            <a:blipFill>
              <a:blip r:embed="rId4"/>
              <a:stretch>
                <a:fillRect/>
              </a:stretch>
            </a:blipFill>
          </p:spPr>
          <p:txBody>
            <a:bodyPr/>
            <a:lstStyle/>
            <a:p>
              <a:endParaRPr lang="en-HU"/>
            </a:p>
          </p:txBody>
        </p:sp>
      </p:grpSp>
    </p:spTree>
    <p:extLst>
      <p:ext uri="{BB962C8B-B14F-4D97-AF65-F5344CB8AC3E}">
        <p14:creationId xmlns:p14="http://schemas.microsoft.com/office/powerpoint/2010/main" val="3728845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4">
          <a:extLst>
            <a:ext uri="{FF2B5EF4-FFF2-40B4-BE49-F238E27FC236}">
              <a16:creationId xmlns:a16="http://schemas.microsoft.com/office/drawing/2014/main" id="{624CDE43-9273-D656-D370-4E4BFE846E12}"/>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68D2496B-5B56-3FE2-01B7-A9B0FB673B97}"/>
              </a:ext>
            </a:extLst>
          </p:cNvPr>
          <p:cNvSpPr>
            <a:spLocks noGrp="1"/>
          </p:cNvSpPr>
          <p:nvPr>
            <p:ph type="ftr" idx="11"/>
          </p:nvPr>
        </p:nvSpPr>
        <p:spPr/>
        <p:txBody>
          <a:bodyPr/>
          <a:lstStyle/>
          <a:p>
            <a:r>
              <a:rPr lang="en-US" dirty="0"/>
              <a:t>© 2026 Yusarn Audrey LLC. All Rights Reserved.</a:t>
            </a:r>
          </a:p>
        </p:txBody>
      </p:sp>
      <p:sp>
        <p:nvSpPr>
          <p:cNvPr id="3" name="Slide Number Placeholder 2">
            <a:extLst>
              <a:ext uri="{FF2B5EF4-FFF2-40B4-BE49-F238E27FC236}">
                <a16:creationId xmlns:a16="http://schemas.microsoft.com/office/drawing/2014/main" id="{2D6AE428-C51D-EB8E-62A2-B9429D3E86D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dirty="0"/>
          </a:p>
        </p:txBody>
      </p:sp>
      <p:sp>
        <p:nvSpPr>
          <p:cNvPr id="4" name="TextBox 3">
            <a:extLst>
              <a:ext uri="{FF2B5EF4-FFF2-40B4-BE49-F238E27FC236}">
                <a16:creationId xmlns:a16="http://schemas.microsoft.com/office/drawing/2014/main" id="{2B946208-7C62-42BA-7101-240642AEDEA4}"/>
              </a:ext>
            </a:extLst>
          </p:cNvPr>
          <p:cNvSpPr txBox="1"/>
          <p:nvPr/>
        </p:nvSpPr>
        <p:spPr>
          <a:xfrm>
            <a:off x="8886825" y="1019175"/>
            <a:ext cx="2495550" cy="400110"/>
          </a:xfrm>
          <a:prstGeom prst="rect">
            <a:avLst/>
          </a:prstGeom>
          <a:noFill/>
        </p:spPr>
        <p:txBody>
          <a:bodyPr wrap="square" rtlCol="0">
            <a:spAutoFit/>
          </a:bodyPr>
          <a:lstStyle/>
          <a:p>
            <a:r>
              <a:rPr lang="en-SG" sz="2000" dirty="0">
                <a:solidFill>
                  <a:schemeClr val="bg1"/>
                </a:solidFill>
                <a:latin typeface="Angsana New" panose="020B0502040204020203" pitchFamily="18" charset="-34"/>
                <a:cs typeface="Angsana New" panose="020B0502040204020203" pitchFamily="18" charset="-34"/>
              </a:rPr>
              <a:t>Singapore     Malaysia     Thailand</a:t>
            </a:r>
          </a:p>
        </p:txBody>
      </p:sp>
      <p:sp>
        <p:nvSpPr>
          <p:cNvPr id="9" name="Google Shape;95;p2">
            <a:extLst>
              <a:ext uri="{FF2B5EF4-FFF2-40B4-BE49-F238E27FC236}">
                <a16:creationId xmlns:a16="http://schemas.microsoft.com/office/drawing/2014/main" id="{8E442335-CE54-D221-A8B3-6D8F6E0B445A}"/>
              </a:ext>
            </a:extLst>
          </p:cNvPr>
          <p:cNvSpPr txBox="1">
            <a:spLocks noGrp="1"/>
          </p:cNvSpPr>
          <p:nvPr>
            <p:ph type="title"/>
          </p:nvPr>
        </p:nvSpPr>
        <p:spPr>
          <a:xfrm>
            <a:off x="548701" y="228763"/>
            <a:ext cx="11094598" cy="11905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SG" sz="3200" b="1" dirty="0">
                <a:solidFill>
                  <a:schemeClr val="bg1"/>
                </a:solidFill>
              </a:rPr>
              <a:t>Number of Patents in Force</a:t>
            </a:r>
            <a:br>
              <a:rPr lang="en-SG" sz="3200" b="1" dirty="0">
                <a:solidFill>
                  <a:schemeClr val="bg1"/>
                </a:solidFill>
              </a:rPr>
            </a:br>
            <a:r>
              <a:rPr lang="en-SG" sz="3200" b="1" dirty="0">
                <a:solidFill>
                  <a:schemeClr val="bg1"/>
                </a:solidFill>
              </a:rPr>
              <a:t>(2014 to 2023)</a:t>
            </a:r>
            <a:endParaRPr sz="3200" b="1" dirty="0">
              <a:solidFill>
                <a:schemeClr val="bg1"/>
              </a:solidFill>
            </a:endParaRPr>
          </a:p>
        </p:txBody>
      </p:sp>
      <p:pic>
        <p:nvPicPr>
          <p:cNvPr id="7" name="Picture 6">
            <a:extLst>
              <a:ext uri="{FF2B5EF4-FFF2-40B4-BE49-F238E27FC236}">
                <a16:creationId xmlns:a16="http://schemas.microsoft.com/office/drawing/2014/main" id="{C5BFF3EF-4842-6C4A-F0A2-4FA89B1B55DB}"/>
              </a:ext>
            </a:extLst>
          </p:cNvPr>
          <p:cNvPicPr>
            <a:picLocks noChangeAspect="1"/>
          </p:cNvPicPr>
          <p:nvPr/>
        </p:nvPicPr>
        <p:blipFill>
          <a:blip r:embed="rId3"/>
          <a:stretch>
            <a:fillRect/>
          </a:stretch>
        </p:blipFill>
        <p:spPr>
          <a:xfrm>
            <a:off x="2085469" y="1519141"/>
            <a:ext cx="8021062" cy="4456146"/>
          </a:xfrm>
          <a:prstGeom prst="rect">
            <a:avLst/>
          </a:prstGeom>
        </p:spPr>
      </p:pic>
      <p:grpSp>
        <p:nvGrpSpPr>
          <p:cNvPr id="5" name="Group 4">
            <a:extLst>
              <a:ext uri="{FF2B5EF4-FFF2-40B4-BE49-F238E27FC236}">
                <a16:creationId xmlns:a16="http://schemas.microsoft.com/office/drawing/2014/main" id="{BAD9684A-3B1C-CA88-6B9B-0E1552DFC32A}"/>
              </a:ext>
            </a:extLst>
          </p:cNvPr>
          <p:cNvGrpSpPr/>
          <p:nvPr/>
        </p:nvGrpSpPr>
        <p:grpSpPr>
          <a:xfrm>
            <a:off x="1" y="5975287"/>
            <a:ext cx="2344848" cy="882713"/>
            <a:chOff x="0" y="0"/>
            <a:chExt cx="4527766" cy="1647698"/>
          </a:xfrm>
        </p:grpSpPr>
        <p:sp>
          <p:nvSpPr>
            <p:cNvPr id="6" name="Freeform 5" descr="HATABSAL VADYUNK A JￃﾖVￅﾐRE.  Előfordulhat, hogy az AI által létrehozott tartalom helytelen.">
              <a:extLst>
                <a:ext uri="{FF2B5EF4-FFF2-40B4-BE49-F238E27FC236}">
                  <a16:creationId xmlns:a16="http://schemas.microsoft.com/office/drawing/2014/main" id="{272F115F-FBE5-4D29-B801-46266D4980B5}"/>
                </a:ext>
              </a:extLst>
            </p:cNvPr>
            <p:cNvSpPr/>
            <p:nvPr/>
          </p:nvSpPr>
          <p:spPr>
            <a:xfrm>
              <a:off x="0" y="0"/>
              <a:ext cx="4527804" cy="1647698"/>
            </a:xfrm>
            <a:custGeom>
              <a:avLst/>
              <a:gdLst/>
              <a:ahLst/>
              <a:cxnLst/>
              <a:rect l="l" t="t" r="r" b="b"/>
              <a:pathLst>
                <a:path w="4527804" h="1647698">
                  <a:moveTo>
                    <a:pt x="0" y="0"/>
                  </a:moveTo>
                  <a:lnTo>
                    <a:pt x="4527804" y="0"/>
                  </a:lnTo>
                  <a:lnTo>
                    <a:pt x="4527804" y="1647698"/>
                  </a:lnTo>
                  <a:lnTo>
                    <a:pt x="0" y="1647698"/>
                  </a:lnTo>
                  <a:lnTo>
                    <a:pt x="0" y="0"/>
                  </a:lnTo>
                  <a:close/>
                </a:path>
              </a:pathLst>
            </a:custGeom>
            <a:blipFill>
              <a:blip r:embed="rId4"/>
              <a:stretch>
                <a:fillRect/>
              </a:stretch>
            </a:blipFill>
          </p:spPr>
          <p:txBody>
            <a:bodyPr/>
            <a:lstStyle/>
            <a:p>
              <a:endParaRPr lang="en-HU"/>
            </a:p>
          </p:txBody>
        </p:sp>
      </p:grpSp>
    </p:spTree>
    <p:extLst>
      <p:ext uri="{BB962C8B-B14F-4D97-AF65-F5344CB8AC3E}">
        <p14:creationId xmlns:p14="http://schemas.microsoft.com/office/powerpoint/2010/main" val="2548186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4">
          <a:extLst>
            <a:ext uri="{FF2B5EF4-FFF2-40B4-BE49-F238E27FC236}">
              <a16:creationId xmlns:a16="http://schemas.microsoft.com/office/drawing/2014/main" id="{BDB77FD6-5E21-5894-48B4-D2929CB4B276}"/>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CB6ACFEA-E30F-0DB0-0E01-593A2188BE34}"/>
              </a:ext>
            </a:extLst>
          </p:cNvPr>
          <p:cNvSpPr>
            <a:spLocks noGrp="1"/>
          </p:cNvSpPr>
          <p:nvPr>
            <p:ph type="ftr" idx="11"/>
          </p:nvPr>
        </p:nvSpPr>
        <p:spPr/>
        <p:txBody>
          <a:bodyPr/>
          <a:lstStyle/>
          <a:p>
            <a:r>
              <a:rPr lang="en-US" dirty="0"/>
              <a:t>© 2026 Yusarn Audrey LLC. All Rights Reserved.</a:t>
            </a:r>
          </a:p>
        </p:txBody>
      </p:sp>
      <p:sp>
        <p:nvSpPr>
          <p:cNvPr id="3" name="Slide Number Placeholder 2">
            <a:extLst>
              <a:ext uri="{FF2B5EF4-FFF2-40B4-BE49-F238E27FC236}">
                <a16:creationId xmlns:a16="http://schemas.microsoft.com/office/drawing/2014/main" id="{C82CB519-90D9-F1BC-CD8F-3F63855ECE0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dirty="0"/>
          </a:p>
        </p:txBody>
      </p:sp>
      <p:sp>
        <p:nvSpPr>
          <p:cNvPr id="4" name="TextBox 3">
            <a:extLst>
              <a:ext uri="{FF2B5EF4-FFF2-40B4-BE49-F238E27FC236}">
                <a16:creationId xmlns:a16="http://schemas.microsoft.com/office/drawing/2014/main" id="{B391ACAE-534F-6CD9-DB57-D0A244808F5A}"/>
              </a:ext>
            </a:extLst>
          </p:cNvPr>
          <p:cNvSpPr txBox="1"/>
          <p:nvPr/>
        </p:nvSpPr>
        <p:spPr>
          <a:xfrm>
            <a:off x="8886825" y="1019175"/>
            <a:ext cx="2495550" cy="400110"/>
          </a:xfrm>
          <a:prstGeom prst="rect">
            <a:avLst/>
          </a:prstGeom>
          <a:noFill/>
        </p:spPr>
        <p:txBody>
          <a:bodyPr wrap="square" rtlCol="0">
            <a:spAutoFit/>
          </a:bodyPr>
          <a:lstStyle/>
          <a:p>
            <a:r>
              <a:rPr lang="en-SG" sz="2000" dirty="0">
                <a:solidFill>
                  <a:schemeClr val="bg1"/>
                </a:solidFill>
                <a:latin typeface="Angsana New" panose="020B0502040204020203" pitchFamily="18" charset="-34"/>
                <a:cs typeface="Angsana New" panose="020B0502040204020203" pitchFamily="18" charset="-34"/>
              </a:rPr>
              <a:t>Singapore     Malaysia     Thailand</a:t>
            </a:r>
          </a:p>
        </p:txBody>
      </p:sp>
      <p:sp>
        <p:nvSpPr>
          <p:cNvPr id="9" name="Google Shape;95;p2">
            <a:extLst>
              <a:ext uri="{FF2B5EF4-FFF2-40B4-BE49-F238E27FC236}">
                <a16:creationId xmlns:a16="http://schemas.microsoft.com/office/drawing/2014/main" id="{2735439A-528E-9603-5DFB-CCB0459AC744}"/>
              </a:ext>
            </a:extLst>
          </p:cNvPr>
          <p:cNvSpPr txBox="1">
            <a:spLocks noGrp="1"/>
          </p:cNvSpPr>
          <p:nvPr>
            <p:ph type="title"/>
          </p:nvPr>
        </p:nvSpPr>
        <p:spPr>
          <a:xfrm>
            <a:off x="548701" y="228763"/>
            <a:ext cx="11094598" cy="11905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SG" sz="3200" b="1" dirty="0">
                <a:solidFill>
                  <a:schemeClr val="bg1"/>
                </a:solidFill>
              </a:rPr>
              <a:t>Number of National Patent</a:t>
            </a:r>
            <a:br>
              <a:rPr lang="en-SG" sz="3200" b="1" dirty="0">
                <a:solidFill>
                  <a:schemeClr val="bg1"/>
                </a:solidFill>
              </a:rPr>
            </a:br>
            <a:r>
              <a:rPr lang="en-SG" sz="3200" b="1" dirty="0">
                <a:solidFill>
                  <a:schemeClr val="bg1"/>
                </a:solidFill>
              </a:rPr>
              <a:t>Applications (2014 to 2023)</a:t>
            </a:r>
            <a:endParaRPr sz="3200" b="1" dirty="0">
              <a:solidFill>
                <a:schemeClr val="bg1"/>
              </a:solidFill>
            </a:endParaRPr>
          </a:p>
        </p:txBody>
      </p:sp>
      <p:pic>
        <p:nvPicPr>
          <p:cNvPr id="6" name="Picture 5">
            <a:extLst>
              <a:ext uri="{FF2B5EF4-FFF2-40B4-BE49-F238E27FC236}">
                <a16:creationId xmlns:a16="http://schemas.microsoft.com/office/drawing/2014/main" id="{768B0B26-7C3B-A065-C6FD-8CDFC8DDC6F4}"/>
              </a:ext>
            </a:extLst>
          </p:cNvPr>
          <p:cNvPicPr>
            <a:picLocks noChangeAspect="1"/>
          </p:cNvPicPr>
          <p:nvPr/>
        </p:nvPicPr>
        <p:blipFill>
          <a:blip r:embed="rId3"/>
          <a:stretch>
            <a:fillRect/>
          </a:stretch>
        </p:blipFill>
        <p:spPr>
          <a:xfrm>
            <a:off x="2230245" y="1483467"/>
            <a:ext cx="7731510" cy="4427638"/>
          </a:xfrm>
          <a:prstGeom prst="rect">
            <a:avLst/>
          </a:prstGeom>
        </p:spPr>
      </p:pic>
      <p:grpSp>
        <p:nvGrpSpPr>
          <p:cNvPr id="5" name="Group 4">
            <a:extLst>
              <a:ext uri="{FF2B5EF4-FFF2-40B4-BE49-F238E27FC236}">
                <a16:creationId xmlns:a16="http://schemas.microsoft.com/office/drawing/2014/main" id="{1D34C189-6622-F450-717C-7A672F39497D}"/>
              </a:ext>
            </a:extLst>
          </p:cNvPr>
          <p:cNvGrpSpPr/>
          <p:nvPr/>
        </p:nvGrpSpPr>
        <p:grpSpPr>
          <a:xfrm>
            <a:off x="1" y="5975287"/>
            <a:ext cx="2344848" cy="882713"/>
            <a:chOff x="0" y="0"/>
            <a:chExt cx="4527766" cy="1647698"/>
          </a:xfrm>
        </p:grpSpPr>
        <p:sp>
          <p:nvSpPr>
            <p:cNvPr id="7" name="Freeform 5" descr="HATABSAL VADYUNK A JￃﾖVￅﾐRE.  Előfordulhat, hogy az AI által létrehozott tartalom helytelen.">
              <a:extLst>
                <a:ext uri="{FF2B5EF4-FFF2-40B4-BE49-F238E27FC236}">
                  <a16:creationId xmlns:a16="http://schemas.microsoft.com/office/drawing/2014/main" id="{2D89F6CB-C1BE-3AB9-66FB-62258B1617F8}"/>
                </a:ext>
              </a:extLst>
            </p:cNvPr>
            <p:cNvSpPr/>
            <p:nvPr/>
          </p:nvSpPr>
          <p:spPr>
            <a:xfrm>
              <a:off x="0" y="0"/>
              <a:ext cx="4527804" cy="1647698"/>
            </a:xfrm>
            <a:custGeom>
              <a:avLst/>
              <a:gdLst/>
              <a:ahLst/>
              <a:cxnLst/>
              <a:rect l="l" t="t" r="r" b="b"/>
              <a:pathLst>
                <a:path w="4527804" h="1647698">
                  <a:moveTo>
                    <a:pt x="0" y="0"/>
                  </a:moveTo>
                  <a:lnTo>
                    <a:pt x="4527804" y="0"/>
                  </a:lnTo>
                  <a:lnTo>
                    <a:pt x="4527804" y="1647698"/>
                  </a:lnTo>
                  <a:lnTo>
                    <a:pt x="0" y="1647698"/>
                  </a:lnTo>
                  <a:lnTo>
                    <a:pt x="0" y="0"/>
                  </a:lnTo>
                  <a:close/>
                </a:path>
              </a:pathLst>
            </a:custGeom>
            <a:blipFill>
              <a:blip r:embed="rId4"/>
              <a:stretch>
                <a:fillRect/>
              </a:stretch>
            </a:blipFill>
          </p:spPr>
          <p:txBody>
            <a:bodyPr/>
            <a:lstStyle/>
            <a:p>
              <a:endParaRPr lang="en-HU"/>
            </a:p>
          </p:txBody>
        </p:sp>
      </p:grpSp>
    </p:spTree>
    <p:extLst>
      <p:ext uri="{BB962C8B-B14F-4D97-AF65-F5344CB8AC3E}">
        <p14:creationId xmlns:p14="http://schemas.microsoft.com/office/powerpoint/2010/main" val="3635311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4">
          <a:extLst>
            <a:ext uri="{FF2B5EF4-FFF2-40B4-BE49-F238E27FC236}">
              <a16:creationId xmlns:a16="http://schemas.microsoft.com/office/drawing/2014/main" id="{94B77336-EBD6-9965-E07C-CB54D62BE052}"/>
            </a:ext>
          </a:extLst>
        </p:cNvPr>
        <p:cNvGrpSpPr/>
        <p:nvPr/>
      </p:nvGrpSpPr>
      <p:grpSpPr>
        <a:xfrm>
          <a:off x="0" y="0"/>
          <a:ext cx="0" cy="0"/>
          <a:chOff x="0" y="0"/>
          <a:chExt cx="0" cy="0"/>
        </a:xfrm>
      </p:grpSpPr>
      <p:sp>
        <p:nvSpPr>
          <p:cNvPr id="95" name="Google Shape;95;p2">
            <a:extLst>
              <a:ext uri="{FF2B5EF4-FFF2-40B4-BE49-F238E27FC236}">
                <a16:creationId xmlns:a16="http://schemas.microsoft.com/office/drawing/2014/main" id="{D2BF4B17-C547-0EA9-DFBA-0E1A56259863}"/>
              </a:ext>
            </a:extLst>
          </p:cNvPr>
          <p:cNvSpPr txBox="1">
            <a:spLocks noGrp="1"/>
          </p:cNvSpPr>
          <p:nvPr>
            <p:ph type="title"/>
          </p:nvPr>
        </p:nvSpPr>
        <p:spPr>
          <a:xfrm>
            <a:off x="548701" y="351659"/>
            <a:ext cx="11094598" cy="11905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SG" sz="3200" b="1" dirty="0">
                <a:solidFill>
                  <a:schemeClr val="bg1"/>
                </a:solidFill>
              </a:rPr>
              <a:t>Why the Rise of IP Filings?</a:t>
            </a:r>
            <a:endParaRPr sz="3200" b="1" dirty="0">
              <a:solidFill>
                <a:schemeClr val="bg1"/>
              </a:solidFill>
            </a:endParaRPr>
          </a:p>
        </p:txBody>
      </p:sp>
      <p:sp>
        <p:nvSpPr>
          <p:cNvPr id="2" name="Footer Placeholder 1">
            <a:extLst>
              <a:ext uri="{FF2B5EF4-FFF2-40B4-BE49-F238E27FC236}">
                <a16:creationId xmlns:a16="http://schemas.microsoft.com/office/drawing/2014/main" id="{FB52F331-B762-0EB6-8D6A-764203733E07}"/>
              </a:ext>
            </a:extLst>
          </p:cNvPr>
          <p:cNvSpPr>
            <a:spLocks noGrp="1"/>
          </p:cNvSpPr>
          <p:nvPr>
            <p:ph type="ftr" idx="11"/>
          </p:nvPr>
        </p:nvSpPr>
        <p:spPr/>
        <p:txBody>
          <a:bodyPr/>
          <a:lstStyle/>
          <a:p>
            <a:r>
              <a:rPr lang="en-US" dirty="0"/>
              <a:t>© 2026 Yusarn Audrey LLC. All Rights Reserved.</a:t>
            </a:r>
          </a:p>
        </p:txBody>
      </p:sp>
      <p:sp>
        <p:nvSpPr>
          <p:cNvPr id="3" name="Slide Number Placeholder 2">
            <a:extLst>
              <a:ext uri="{FF2B5EF4-FFF2-40B4-BE49-F238E27FC236}">
                <a16:creationId xmlns:a16="http://schemas.microsoft.com/office/drawing/2014/main" id="{6D60EEBD-A81E-BCF7-7BBE-8A5EA26A99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dirty="0"/>
          </a:p>
        </p:txBody>
      </p:sp>
      <p:sp>
        <p:nvSpPr>
          <p:cNvPr id="4" name="TextBox 3">
            <a:extLst>
              <a:ext uri="{FF2B5EF4-FFF2-40B4-BE49-F238E27FC236}">
                <a16:creationId xmlns:a16="http://schemas.microsoft.com/office/drawing/2014/main" id="{07E2E56C-6758-BC9F-4E51-11F3CE051273}"/>
              </a:ext>
            </a:extLst>
          </p:cNvPr>
          <p:cNvSpPr txBox="1"/>
          <p:nvPr/>
        </p:nvSpPr>
        <p:spPr>
          <a:xfrm>
            <a:off x="8886825" y="1019175"/>
            <a:ext cx="2495550" cy="400110"/>
          </a:xfrm>
          <a:prstGeom prst="rect">
            <a:avLst/>
          </a:prstGeom>
          <a:noFill/>
        </p:spPr>
        <p:txBody>
          <a:bodyPr wrap="square" rtlCol="0">
            <a:spAutoFit/>
          </a:bodyPr>
          <a:lstStyle/>
          <a:p>
            <a:r>
              <a:rPr lang="en-SG" sz="2000" dirty="0">
                <a:solidFill>
                  <a:schemeClr val="bg1"/>
                </a:solidFill>
                <a:latin typeface="Angsana New" panose="020B0502040204020203" pitchFamily="18" charset="-34"/>
                <a:cs typeface="Angsana New" panose="020B0502040204020203" pitchFamily="18" charset="-34"/>
              </a:rPr>
              <a:t>Singapore     Malaysia     Thailand</a:t>
            </a:r>
          </a:p>
        </p:txBody>
      </p:sp>
      <p:sp>
        <p:nvSpPr>
          <p:cNvPr id="7" name="Google Shape;96;p2">
            <a:extLst>
              <a:ext uri="{FF2B5EF4-FFF2-40B4-BE49-F238E27FC236}">
                <a16:creationId xmlns:a16="http://schemas.microsoft.com/office/drawing/2014/main" id="{6F54A834-F0EE-287A-DA29-129AB43091B7}"/>
              </a:ext>
            </a:extLst>
          </p:cNvPr>
          <p:cNvSpPr txBox="1">
            <a:spLocks noGrp="1"/>
          </p:cNvSpPr>
          <p:nvPr>
            <p:ph type="body" idx="1"/>
          </p:nvPr>
        </p:nvSpPr>
        <p:spPr>
          <a:xfrm>
            <a:off x="838200" y="1715897"/>
            <a:ext cx="10515600" cy="4351338"/>
          </a:xfrm>
          <a:prstGeom prst="rect">
            <a:avLst/>
          </a:prstGeom>
          <a:noFill/>
          <a:ln>
            <a:noFill/>
          </a:ln>
        </p:spPr>
        <p:txBody>
          <a:bodyPr spcFirstLastPara="1" wrap="square" lIns="91425" tIns="45700" rIns="91425" bIns="45700" anchor="t" anchorCtr="0">
            <a:normAutofit/>
          </a:bodyPr>
          <a:lstStyle/>
          <a:p>
            <a:pPr marL="495300" indent="-342900" algn="just">
              <a:lnSpc>
                <a:spcPct val="120000"/>
              </a:lnSpc>
              <a:spcBef>
                <a:spcPts val="0"/>
              </a:spcBef>
              <a:buClr>
                <a:srgbClr val="0070C0"/>
              </a:buClr>
              <a:buSzPct val="100000"/>
              <a:buFont typeface="Arial" panose="020B0604020202020204" pitchFamily="34" charset="0"/>
              <a:buChar char="•"/>
            </a:pPr>
            <a:r>
              <a:rPr lang="en-SG" dirty="0">
                <a:solidFill>
                  <a:schemeClr val="tx1">
                    <a:lumMod val="75000"/>
                    <a:lumOff val="25000"/>
                  </a:schemeClr>
                </a:solidFill>
              </a:rPr>
              <a:t>It’s all about intangible assets, </a:t>
            </a:r>
            <a:r>
              <a:rPr lang="en-SG" b="1" u="sng" dirty="0">
                <a:solidFill>
                  <a:schemeClr val="tx1">
                    <a:lumMod val="75000"/>
                    <a:lumOff val="25000"/>
                  </a:schemeClr>
                </a:solidFill>
              </a:rPr>
              <a:t>value capture</a:t>
            </a:r>
            <a:r>
              <a:rPr lang="en-SG" dirty="0">
                <a:solidFill>
                  <a:schemeClr val="tx1">
                    <a:lumMod val="75000"/>
                    <a:lumOff val="25000"/>
                  </a:schemeClr>
                </a:solidFill>
              </a:rPr>
              <a:t> in global value chains</a:t>
            </a:r>
          </a:p>
          <a:p>
            <a:pPr marL="495300" indent="-342900" algn="just">
              <a:lnSpc>
                <a:spcPct val="120000"/>
              </a:lnSpc>
              <a:spcBef>
                <a:spcPts val="0"/>
              </a:spcBef>
              <a:buClr>
                <a:srgbClr val="0070C0"/>
              </a:buClr>
              <a:buSzPct val="100000"/>
              <a:buFont typeface="Arial" panose="020B0604020202020204" pitchFamily="34" charset="0"/>
              <a:buChar char="•"/>
            </a:pPr>
            <a:endParaRPr lang="en-SG" dirty="0">
              <a:solidFill>
                <a:schemeClr val="tx1">
                  <a:lumMod val="75000"/>
                  <a:lumOff val="25000"/>
                </a:schemeClr>
              </a:solidFill>
            </a:endParaRPr>
          </a:p>
          <a:p>
            <a:pPr marL="495300" indent="-342900" algn="just">
              <a:lnSpc>
                <a:spcPct val="120000"/>
              </a:lnSpc>
              <a:spcBef>
                <a:spcPts val="0"/>
              </a:spcBef>
              <a:buClr>
                <a:srgbClr val="0070C0"/>
              </a:buClr>
              <a:buSzPct val="100000"/>
              <a:buFont typeface="Arial" panose="020B0604020202020204" pitchFamily="34" charset="0"/>
              <a:buChar char="•"/>
            </a:pPr>
            <a:r>
              <a:rPr lang="en-SG" dirty="0">
                <a:solidFill>
                  <a:schemeClr val="tx1">
                    <a:lumMod val="75000"/>
                    <a:lumOff val="25000"/>
                  </a:schemeClr>
                </a:solidFill>
              </a:rPr>
              <a:t>It’s about owning IP to enable higher prices, larger profit margin, volume sales, worldwide</a:t>
            </a:r>
          </a:p>
          <a:p>
            <a:pPr marL="495300" indent="-342900" algn="just">
              <a:lnSpc>
                <a:spcPct val="120000"/>
              </a:lnSpc>
              <a:spcBef>
                <a:spcPts val="0"/>
              </a:spcBef>
              <a:buClr>
                <a:srgbClr val="0070C0"/>
              </a:buClr>
              <a:buSzPct val="100000"/>
              <a:buFont typeface="Arial" panose="020B0604020202020204" pitchFamily="34" charset="0"/>
              <a:buChar char="•"/>
            </a:pPr>
            <a:endParaRPr lang="en-SG" dirty="0">
              <a:solidFill>
                <a:schemeClr val="tx1">
                  <a:lumMod val="75000"/>
                  <a:lumOff val="25000"/>
                </a:schemeClr>
              </a:solidFill>
            </a:endParaRPr>
          </a:p>
          <a:p>
            <a:pPr marL="495300" indent="-342900" algn="just">
              <a:lnSpc>
                <a:spcPct val="120000"/>
              </a:lnSpc>
              <a:spcBef>
                <a:spcPts val="0"/>
              </a:spcBef>
              <a:buClr>
                <a:srgbClr val="0070C0"/>
              </a:buClr>
              <a:buSzPct val="100000"/>
              <a:buFont typeface="Arial" panose="020B0604020202020204" pitchFamily="34" charset="0"/>
              <a:buChar char="•"/>
            </a:pPr>
            <a:r>
              <a:rPr lang="en-SG" dirty="0">
                <a:solidFill>
                  <a:schemeClr val="tx1">
                    <a:lumMod val="75000"/>
                    <a:lumOff val="25000"/>
                  </a:schemeClr>
                </a:solidFill>
              </a:rPr>
              <a:t>It’s about exclusivity of use, dominant designs, strong IP strategies and implementation</a:t>
            </a:r>
          </a:p>
          <a:p>
            <a:pPr marL="495300" indent="-342900" algn="just">
              <a:lnSpc>
                <a:spcPct val="120000"/>
              </a:lnSpc>
              <a:spcBef>
                <a:spcPts val="0"/>
              </a:spcBef>
              <a:buClr>
                <a:srgbClr val="0070C0"/>
              </a:buClr>
              <a:buSzPct val="100000"/>
              <a:buFont typeface="Arial" panose="020B0604020202020204" pitchFamily="34" charset="0"/>
              <a:buChar char="•"/>
            </a:pPr>
            <a:endParaRPr lang="en-SG" dirty="0">
              <a:solidFill>
                <a:schemeClr val="tx1">
                  <a:lumMod val="75000"/>
                  <a:lumOff val="25000"/>
                </a:schemeClr>
              </a:solidFill>
            </a:endParaRPr>
          </a:p>
          <a:p>
            <a:pPr marL="495300" indent="-342900" algn="just">
              <a:lnSpc>
                <a:spcPct val="120000"/>
              </a:lnSpc>
              <a:spcBef>
                <a:spcPts val="0"/>
              </a:spcBef>
              <a:buClr>
                <a:srgbClr val="0070C0"/>
              </a:buClr>
              <a:buSzPct val="100000"/>
              <a:buFont typeface="Arial" panose="020B0604020202020204" pitchFamily="34" charset="0"/>
              <a:buChar char="•"/>
            </a:pPr>
            <a:r>
              <a:rPr lang="en-SG" dirty="0">
                <a:solidFill>
                  <a:schemeClr val="tx1">
                    <a:lumMod val="75000"/>
                    <a:lumOff val="25000"/>
                  </a:schemeClr>
                </a:solidFill>
              </a:rPr>
              <a:t>It’s about leveraging the IP for financing and access to finance</a:t>
            </a:r>
          </a:p>
        </p:txBody>
      </p:sp>
      <p:grpSp>
        <p:nvGrpSpPr>
          <p:cNvPr id="5" name="Group 4">
            <a:extLst>
              <a:ext uri="{FF2B5EF4-FFF2-40B4-BE49-F238E27FC236}">
                <a16:creationId xmlns:a16="http://schemas.microsoft.com/office/drawing/2014/main" id="{F6189DC4-37F3-2A25-8426-47AE486ECCB7}"/>
              </a:ext>
            </a:extLst>
          </p:cNvPr>
          <p:cNvGrpSpPr/>
          <p:nvPr/>
        </p:nvGrpSpPr>
        <p:grpSpPr>
          <a:xfrm>
            <a:off x="1" y="5975287"/>
            <a:ext cx="2344848" cy="882713"/>
            <a:chOff x="0" y="0"/>
            <a:chExt cx="4527766" cy="1647698"/>
          </a:xfrm>
        </p:grpSpPr>
        <p:sp>
          <p:nvSpPr>
            <p:cNvPr id="6" name="Freeform 5" descr="HATABSAL VADYUNK A JￃﾖVￅﾐRE.  Előfordulhat, hogy az AI által létrehozott tartalom helytelen.">
              <a:extLst>
                <a:ext uri="{FF2B5EF4-FFF2-40B4-BE49-F238E27FC236}">
                  <a16:creationId xmlns:a16="http://schemas.microsoft.com/office/drawing/2014/main" id="{444F84DA-E11F-2360-AD50-2EBF3A69D8BB}"/>
                </a:ext>
              </a:extLst>
            </p:cNvPr>
            <p:cNvSpPr/>
            <p:nvPr/>
          </p:nvSpPr>
          <p:spPr>
            <a:xfrm>
              <a:off x="0" y="0"/>
              <a:ext cx="4527804" cy="1647698"/>
            </a:xfrm>
            <a:custGeom>
              <a:avLst/>
              <a:gdLst/>
              <a:ahLst/>
              <a:cxnLst/>
              <a:rect l="l" t="t" r="r" b="b"/>
              <a:pathLst>
                <a:path w="4527804" h="1647698">
                  <a:moveTo>
                    <a:pt x="0" y="0"/>
                  </a:moveTo>
                  <a:lnTo>
                    <a:pt x="4527804" y="0"/>
                  </a:lnTo>
                  <a:lnTo>
                    <a:pt x="4527804" y="1647698"/>
                  </a:lnTo>
                  <a:lnTo>
                    <a:pt x="0" y="1647698"/>
                  </a:lnTo>
                  <a:lnTo>
                    <a:pt x="0" y="0"/>
                  </a:lnTo>
                  <a:close/>
                </a:path>
              </a:pathLst>
            </a:custGeom>
            <a:blipFill>
              <a:blip r:embed="rId3"/>
              <a:stretch>
                <a:fillRect/>
              </a:stretch>
            </a:blipFill>
          </p:spPr>
          <p:txBody>
            <a:bodyPr/>
            <a:lstStyle/>
            <a:p>
              <a:endParaRPr lang="en-HU"/>
            </a:p>
          </p:txBody>
        </p:sp>
      </p:grpSp>
    </p:spTree>
    <p:extLst>
      <p:ext uri="{BB962C8B-B14F-4D97-AF65-F5344CB8AC3E}">
        <p14:creationId xmlns:p14="http://schemas.microsoft.com/office/powerpoint/2010/main" val="954845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4">
          <a:extLst>
            <a:ext uri="{FF2B5EF4-FFF2-40B4-BE49-F238E27FC236}">
              <a16:creationId xmlns:a16="http://schemas.microsoft.com/office/drawing/2014/main" id="{B1AFB478-A081-C6E0-B4BF-4D37636E1EA8}"/>
            </a:ext>
          </a:extLst>
        </p:cNvPr>
        <p:cNvGrpSpPr/>
        <p:nvPr/>
      </p:nvGrpSpPr>
      <p:grpSpPr>
        <a:xfrm>
          <a:off x="0" y="0"/>
          <a:ext cx="0" cy="0"/>
          <a:chOff x="0" y="0"/>
          <a:chExt cx="0" cy="0"/>
        </a:xfrm>
      </p:grpSpPr>
      <p:sp>
        <p:nvSpPr>
          <p:cNvPr id="95" name="Google Shape;95;p2">
            <a:extLst>
              <a:ext uri="{FF2B5EF4-FFF2-40B4-BE49-F238E27FC236}">
                <a16:creationId xmlns:a16="http://schemas.microsoft.com/office/drawing/2014/main" id="{C155403E-6DD9-2AFE-321D-B2EC0535B32C}"/>
              </a:ext>
            </a:extLst>
          </p:cNvPr>
          <p:cNvSpPr txBox="1">
            <a:spLocks noGrp="1"/>
          </p:cNvSpPr>
          <p:nvPr>
            <p:ph type="title"/>
          </p:nvPr>
        </p:nvSpPr>
        <p:spPr>
          <a:xfrm>
            <a:off x="548701" y="351659"/>
            <a:ext cx="11094598" cy="11905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SG" sz="3200" b="1" dirty="0">
                <a:solidFill>
                  <a:schemeClr val="bg1"/>
                </a:solidFill>
              </a:rPr>
              <a:t>Global Trends</a:t>
            </a:r>
            <a:endParaRPr sz="3200" b="1" dirty="0">
              <a:solidFill>
                <a:schemeClr val="bg1"/>
              </a:solidFill>
            </a:endParaRPr>
          </a:p>
        </p:txBody>
      </p:sp>
      <p:sp>
        <p:nvSpPr>
          <p:cNvPr id="2" name="Footer Placeholder 1">
            <a:extLst>
              <a:ext uri="{FF2B5EF4-FFF2-40B4-BE49-F238E27FC236}">
                <a16:creationId xmlns:a16="http://schemas.microsoft.com/office/drawing/2014/main" id="{04659BA1-EF7E-6DD3-A349-5BAF16D45FC2}"/>
              </a:ext>
            </a:extLst>
          </p:cNvPr>
          <p:cNvSpPr>
            <a:spLocks noGrp="1"/>
          </p:cNvSpPr>
          <p:nvPr>
            <p:ph type="ftr" idx="11"/>
          </p:nvPr>
        </p:nvSpPr>
        <p:spPr/>
        <p:txBody>
          <a:bodyPr/>
          <a:lstStyle/>
          <a:p>
            <a:r>
              <a:rPr lang="en-US" dirty="0"/>
              <a:t>© 2026 Yusarn Audrey LLC. All Rights Reserved.</a:t>
            </a:r>
          </a:p>
        </p:txBody>
      </p:sp>
      <p:sp>
        <p:nvSpPr>
          <p:cNvPr id="3" name="Slide Number Placeholder 2">
            <a:extLst>
              <a:ext uri="{FF2B5EF4-FFF2-40B4-BE49-F238E27FC236}">
                <a16:creationId xmlns:a16="http://schemas.microsoft.com/office/drawing/2014/main" id="{82F925F9-759E-8AB0-4030-C93B8C1DE13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dirty="0"/>
          </a:p>
        </p:txBody>
      </p:sp>
      <p:sp>
        <p:nvSpPr>
          <p:cNvPr id="4" name="TextBox 3">
            <a:extLst>
              <a:ext uri="{FF2B5EF4-FFF2-40B4-BE49-F238E27FC236}">
                <a16:creationId xmlns:a16="http://schemas.microsoft.com/office/drawing/2014/main" id="{040DFAA1-0031-5534-2EC0-D42C3EF3E266}"/>
              </a:ext>
            </a:extLst>
          </p:cNvPr>
          <p:cNvSpPr txBox="1"/>
          <p:nvPr/>
        </p:nvSpPr>
        <p:spPr>
          <a:xfrm>
            <a:off x="8886825" y="1019175"/>
            <a:ext cx="2495550" cy="400110"/>
          </a:xfrm>
          <a:prstGeom prst="rect">
            <a:avLst/>
          </a:prstGeom>
          <a:noFill/>
        </p:spPr>
        <p:txBody>
          <a:bodyPr wrap="square" rtlCol="0">
            <a:spAutoFit/>
          </a:bodyPr>
          <a:lstStyle/>
          <a:p>
            <a:r>
              <a:rPr lang="en-SG" sz="2000" dirty="0">
                <a:solidFill>
                  <a:schemeClr val="bg1"/>
                </a:solidFill>
                <a:latin typeface="Angsana New" panose="020B0502040204020203" pitchFamily="18" charset="-34"/>
                <a:cs typeface="Angsana New" panose="020B0502040204020203" pitchFamily="18" charset="-34"/>
              </a:rPr>
              <a:t>Singapore     Malaysia     Thailand</a:t>
            </a:r>
          </a:p>
        </p:txBody>
      </p:sp>
      <p:sp>
        <p:nvSpPr>
          <p:cNvPr id="8" name="Google Shape;96;p2">
            <a:extLst>
              <a:ext uri="{FF2B5EF4-FFF2-40B4-BE49-F238E27FC236}">
                <a16:creationId xmlns:a16="http://schemas.microsoft.com/office/drawing/2014/main" id="{612F7008-9C77-05A1-A9A5-78487DF0D4DB}"/>
              </a:ext>
            </a:extLst>
          </p:cNvPr>
          <p:cNvSpPr txBox="1">
            <a:spLocks noGrp="1"/>
          </p:cNvSpPr>
          <p:nvPr>
            <p:ph type="body" idx="1"/>
          </p:nvPr>
        </p:nvSpPr>
        <p:spPr>
          <a:xfrm>
            <a:off x="838200" y="1898777"/>
            <a:ext cx="10515600" cy="3732002"/>
          </a:xfrm>
          <a:prstGeom prst="rect">
            <a:avLst/>
          </a:prstGeom>
          <a:noFill/>
          <a:ln>
            <a:noFill/>
          </a:ln>
        </p:spPr>
        <p:txBody>
          <a:bodyPr spcFirstLastPara="1" wrap="square" lIns="91425" tIns="45700" rIns="91425" bIns="45700" anchor="t" anchorCtr="0">
            <a:normAutofit/>
          </a:bodyPr>
          <a:lstStyle/>
          <a:p>
            <a:pPr marL="609600" indent="-457200" algn="just">
              <a:lnSpc>
                <a:spcPct val="120000"/>
              </a:lnSpc>
              <a:spcBef>
                <a:spcPts val="0"/>
              </a:spcBef>
              <a:buClr>
                <a:srgbClr val="0070C0"/>
              </a:buClr>
              <a:buSzPct val="100000"/>
            </a:pPr>
            <a:r>
              <a:rPr lang="en-SG" sz="3200" dirty="0">
                <a:solidFill>
                  <a:schemeClr val="tx1">
                    <a:lumMod val="75000"/>
                    <a:lumOff val="25000"/>
                  </a:schemeClr>
                </a:solidFill>
              </a:rPr>
              <a:t>IP Financing</a:t>
            </a:r>
          </a:p>
          <a:p>
            <a:pPr marL="609600" indent="-457200" algn="just">
              <a:lnSpc>
                <a:spcPct val="120000"/>
              </a:lnSpc>
              <a:spcBef>
                <a:spcPts val="0"/>
              </a:spcBef>
              <a:buClr>
                <a:srgbClr val="0070C0"/>
              </a:buClr>
              <a:buSzPct val="100000"/>
            </a:pPr>
            <a:endParaRPr lang="en-SG" sz="3200" dirty="0">
              <a:solidFill>
                <a:schemeClr val="tx1">
                  <a:lumMod val="75000"/>
                  <a:lumOff val="25000"/>
                </a:schemeClr>
              </a:solidFill>
            </a:endParaRPr>
          </a:p>
          <a:p>
            <a:pPr marL="609600" indent="-457200" algn="just">
              <a:lnSpc>
                <a:spcPct val="120000"/>
              </a:lnSpc>
              <a:spcBef>
                <a:spcPts val="0"/>
              </a:spcBef>
              <a:buClr>
                <a:srgbClr val="0070C0"/>
              </a:buClr>
              <a:buSzPct val="100000"/>
            </a:pPr>
            <a:r>
              <a:rPr lang="en-SG" sz="3200" dirty="0">
                <a:solidFill>
                  <a:schemeClr val="tx1">
                    <a:lumMod val="75000"/>
                    <a:lumOff val="25000"/>
                  </a:schemeClr>
                </a:solidFill>
              </a:rPr>
              <a:t>Access to Funds</a:t>
            </a:r>
          </a:p>
          <a:p>
            <a:pPr marL="609600" indent="-457200" algn="just">
              <a:lnSpc>
                <a:spcPct val="120000"/>
              </a:lnSpc>
              <a:spcBef>
                <a:spcPts val="0"/>
              </a:spcBef>
              <a:buClr>
                <a:srgbClr val="0070C0"/>
              </a:buClr>
              <a:buSzPct val="100000"/>
            </a:pPr>
            <a:endParaRPr lang="en-SG" sz="3200" dirty="0">
              <a:solidFill>
                <a:schemeClr val="tx1">
                  <a:lumMod val="75000"/>
                  <a:lumOff val="25000"/>
                </a:schemeClr>
              </a:solidFill>
            </a:endParaRPr>
          </a:p>
          <a:p>
            <a:pPr marL="609600" indent="-457200" algn="just">
              <a:lnSpc>
                <a:spcPct val="120000"/>
              </a:lnSpc>
              <a:spcBef>
                <a:spcPts val="0"/>
              </a:spcBef>
              <a:buClr>
                <a:srgbClr val="0070C0"/>
              </a:buClr>
              <a:buSzPct val="100000"/>
            </a:pPr>
            <a:r>
              <a:rPr lang="en-SG" sz="3200" dirty="0">
                <a:solidFill>
                  <a:schemeClr val="tx1">
                    <a:lumMod val="75000"/>
                    <a:lumOff val="25000"/>
                  </a:schemeClr>
                </a:solidFill>
              </a:rPr>
              <a:t>Capital Markets for Global Growth</a:t>
            </a:r>
          </a:p>
        </p:txBody>
      </p:sp>
      <p:grpSp>
        <p:nvGrpSpPr>
          <p:cNvPr id="5" name="Group 4">
            <a:extLst>
              <a:ext uri="{FF2B5EF4-FFF2-40B4-BE49-F238E27FC236}">
                <a16:creationId xmlns:a16="http://schemas.microsoft.com/office/drawing/2014/main" id="{3464247C-9A59-051A-46A5-23F56A63A3F6}"/>
              </a:ext>
            </a:extLst>
          </p:cNvPr>
          <p:cNvGrpSpPr/>
          <p:nvPr/>
        </p:nvGrpSpPr>
        <p:grpSpPr>
          <a:xfrm>
            <a:off x="1" y="5975287"/>
            <a:ext cx="2344848" cy="882713"/>
            <a:chOff x="0" y="0"/>
            <a:chExt cx="4527766" cy="1647698"/>
          </a:xfrm>
        </p:grpSpPr>
        <p:sp>
          <p:nvSpPr>
            <p:cNvPr id="6" name="Freeform 5" descr="HATABSAL VADYUNK A JￃﾖVￅﾐRE.  Előfordulhat, hogy az AI által létrehozott tartalom helytelen.">
              <a:extLst>
                <a:ext uri="{FF2B5EF4-FFF2-40B4-BE49-F238E27FC236}">
                  <a16:creationId xmlns:a16="http://schemas.microsoft.com/office/drawing/2014/main" id="{A6857410-4779-E5B1-980F-CDEF0B0F9D85}"/>
                </a:ext>
              </a:extLst>
            </p:cNvPr>
            <p:cNvSpPr/>
            <p:nvPr/>
          </p:nvSpPr>
          <p:spPr>
            <a:xfrm>
              <a:off x="0" y="0"/>
              <a:ext cx="4527804" cy="1647698"/>
            </a:xfrm>
            <a:custGeom>
              <a:avLst/>
              <a:gdLst/>
              <a:ahLst/>
              <a:cxnLst/>
              <a:rect l="l" t="t" r="r" b="b"/>
              <a:pathLst>
                <a:path w="4527804" h="1647698">
                  <a:moveTo>
                    <a:pt x="0" y="0"/>
                  </a:moveTo>
                  <a:lnTo>
                    <a:pt x="4527804" y="0"/>
                  </a:lnTo>
                  <a:lnTo>
                    <a:pt x="4527804" y="1647698"/>
                  </a:lnTo>
                  <a:lnTo>
                    <a:pt x="0" y="1647698"/>
                  </a:lnTo>
                  <a:lnTo>
                    <a:pt x="0" y="0"/>
                  </a:lnTo>
                  <a:close/>
                </a:path>
              </a:pathLst>
            </a:custGeom>
            <a:blipFill>
              <a:blip r:embed="rId3"/>
              <a:stretch>
                <a:fillRect/>
              </a:stretch>
            </a:blipFill>
          </p:spPr>
          <p:txBody>
            <a:bodyPr/>
            <a:lstStyle/>
            <a:p>
              <a:endParaRPr lang="en-HU"/>
            </a:p>
          </p:txBody>
        </p:sp>
      </p:grpSp>
    </p:spTree>
    <p:extLst>
      <p:ext uri="{BB962C8B-B14F-4D97-AF65-F5344CB8AC3E}">
        <p14:creationId xmlns:p14="http://schemas.microsoft.com/office/powerpoint/2010/main" val="2790730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4">
          <a:extLst>
            <a:ext uri="{FF2B5EF4-FFF2-40B4-BE49-F238E27FC236}">
              <a16:creationId xmlns:a16="http://schemas.microsoft.com/office/drawing/2014/main" id="{5D991CA5-357E-E221-5B19-40C49CA75077}"/>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CF7B4C65-CD9F-5DEB-DF83-ABA957E2F0ED}"/>
              </a:ext>
            </a:extLst>
          </p:cNvPr>
          <p:cNvSpPr>
            <a:spLocks noGrp="1"/>
          </p:cNvSpPr>
          <p:nvPr>
            <p:ph type="ftr" idx="11"/>
          </p:nvPr>
        </p:nvSpPr>
        <p:spPr/>
        <p:txBody>
          <a:bodyPr/>
          <a:lstStyle/>
          <a:p>
            <a:r>
              <a:rPr lang="en-US" dirty="0"/>
              <a:t>© 2026 Yusarn Audrey LLC. All Rights Reserved.</a:t>
            </a:r>
          </a:p>
        </p:txBody>
      </p:sp>
      <p:sp>
        <p:nvSpPr>
          <p:cNvPr id="3" name="Slide Number Placeholder 2">
            <a:extLst>
              <a:ext uri="{FF2B5EF4-FFF2-40B4-BE49-F238E27FC236}">
                <a16:creationId xmlns:a16="http://schemas.microsoft.com/office/drawing/2014/main" id="{253CBEAD-B38A-E441-75D8-ED3F5455108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dirty="0"/>
          </a:p>
        </p:txBody>
      </p:sp>
      <p:sp>
        <p:nvSpPr>
          <p:cNvPr id="4" name="TextBox 3">
            <a:extLst>
              <a:ext uri="{FF2B5EF4-FFF2-40B4-BE49-F238E27FC236}">
                <a16:creationId xmlns:a16="http://schemas.microsoft.com/office/drawing/2014/main" id="{B7E20731-6417-4CAA-A0BE-490FC823B04D}"/>
              </a:ext>
            </a:extLst>
          </p:cNvPr>
          <p:cNvSpPr txBox="1"/>
          <p:nvPr/>
        </p:nvSpPr>
        <p:spPr>
          <a:xfrm>
            <a:off x="8886825" y="1019175"/>
            <a:ext cx="2495550" cy="400110"/>
          </a:xfrm>
          <a:prstGeom prst="rect">
            <a:avLst/>
          </a:prstGeom>
          <a:noFill/>
        </p:spPr>
        <p:txBody>
          <a:bodyPr wrap="square" rtlCol="0">
            <a:spAutoFit/>
          </a:bodyPr>
          <a:lstStyle/>
          <a:p>
            <a:r>
              <a:rPr lang="en-SG" sz="2000" dirty="0">
                <a:solidFill>
                  <a:schemeClr val="bg1"/>
                </a:solidFill>
                <a:latin typeface="Angsana New" panose="020B0502040204020203" pitchFamily="18" charset="-34"/>
                <a:cs typeface="Angsana New" panose="020B0502040204020203" pitchFamily="18" charset="-34"/>
              </a:rPr>
              <a:t>Singapore     Malaysia     Thailand</a:t>
            </a:r>
          </a:p>
        </p:txBody>
      </p:sp>
      <p:sp>
        <p:nvSpPr>
          <p:cNvPr id="9" name="Google Shape;95;p2">
            <a:extLst>
              <a:ext uri="{FF2B5EF4-FFF2-40B4-BE49-F238E27FC236}">
                <a16:creationId xmlns:a16="http://schemas.microsoft.com/office/drawing/2014/main" id="{FAC90323-EDF3-48A2-B46B-61C1B4E58F02}"/>
              </a:ext>
            </a:extLst>
          </p:cNvPr>
          <p:cNvSpPr txBox="1">
            <a:spLocks noGrp="1"/>
          </p:cNvSpPr>
          <p:nvPr>
            <p:ph type="title"/>
          </p:nvPr>
        </p:nvSpPr>
        <p:spPr>
          <a:xfrm>
            <a:off x="548701" y="100313"/>
            <a:ext cx="11094598" cy="119052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000"/>
              <a:buFont typeface="Open Sans"/>
              <a:buNone/>
            </a:pPr>
            <a:r>
              <a:rPr lang="en-SG" sz="3200" b="1" dirty="0">
                <a:solidFill>
                  <a:schemeClr val="bg1"/>
                </a:solidFill>
              </a:rPr>
              <a:t>Total Unique IP Rights in Force</a:t>
            </a:r>
            <a:br>
              <a:rPr lang="en-SG" sz="3200" b="1" dirty="0">
                <a:solidFill>
                  <a:schemeClr val="bg1"/>
                </a:solidFill>
              </a:rPr>
            </a:br>
            <a:r>
              <a:rPr lang="en-SG" sz="3200" b="1" dirty="0">
                <a:solidFill>
                  <a:schemeClr val="bg1"/>
                </a:solidFill>
              </a:rPr>
              <a:t>Encumbered with One or More</a:t>
            </a:r>
            <a:br>
              <a:rPr lang="en-SG" sz="3200" b="1" dirty="0">
                <a:solidFill>
                  <a:schemeClr val="bg1"/>
                </a:solidFill>
              </a:rPr>
            </a:br>
            <a:r>
              <a:rPr lang="en-SG" sz="3200" b="1" dirty="0">
                <a:solidFill>
                  <a:schemeClr val="bg1"/>
                </a:solidFill>
              </a:rPr>
              <a:t>Security Interest (June 2023)</a:t>
            </a:r>
            <a:endParaRPr sz="3200" b="1" dirty="0">
              <a:solidFill>
                <a:schemeClr val="bg1"/>
              </a:solidFill>
            </a:endParaRPr>
          </a:p>
        </p:txBody>
      </p:sp>
      <p:pic>
        <p:nvPicPr>
          <p:cNvPr id="7" name="Picture 6">
            <a:extLst>
              <a:ext uri="{FF2B5EF4-FFF2-40B4-BE49-F238E27FC236}">
                <a16:creationId xmlns:a16="http://schemas.microsoft.com/office/drawing/2014/main" id="{5D23DB9E-F7DD-6233-3DC6-3675E60946B5}"/>
              </a:ext>
            </a:extLst>
          </p:cNvPr>
          <p:cNvPicPr>
            <a:picLocks noChangeAspect="1"/>
          </p:cNvPicPr>
          <p:nvPr/>
        </p:nvPicPr>
        <p:blipFill>
          <a:blip r:embed="rId3"/>
          <a:stretch>
            <a:fillRect/>
          </a:stretch>
        </p:blipFill>
        <p:spPr>
          <a:xfrm>
            <a:off x="2156365" y="1539274"/>
            <a:ext cx="7879270" cy="4440187"/>
          </a:xfrm>
          <a:prstGeom prst="rect">
            <a:avLst/>
          </a:prstGeom>
        </p:spPr>
      </p:pic>
      <p:grpSp>
        <p:nvGrpSpPr>
          <p:cNvPr id="5" name="Group 4">
            <a:extLst>
              <a:ext uri="{FF2B5EF4-FFF2-40B4-BE49-F238E27FC236}">
                <a16:creationId xmlns:a16="http://schemas.microsoft.com/office/drawing/2014/main" id="{AC299C87-5589-0BA4-89CF-49FF943ED14A}"/>
              </a:ext>
            </a:extLst>
          </p:cNvPr>
          <p:cNvGrpSpPr/>
          <p:nvPr/>
        </p:nvGrpSpPr>
        <p:grpSpPr>
          <a:xfrm>
            <a:off x="1" y="5975287"/>
            <a:ext cx="2344848" cy="882713"/>
            <a:chOff x="0" y="0"/>
            <a:chExt cx="4527766" cy="1647698"/>
          </a:xfrm>
        </p:grpSpPr>
        <p:sp>
          <p:nvSpPr>
            <p:cNvPr id="6" name="Freeform 5" descr="HATABSAL VADYUNK A JￃﾖVￅﾐRE.  Előfordulhat, hogy az AI által létrehozott tartalom helytelen.">
              <a:extLst>
                <a:ext uri="{FF2B5EF4-FFF2-40B4-BE49-F238E27FC236}">
                  <a16:creationId xmlns:a16="http://schemas.microsoft.com/office/drawing/2014/main" id="{4B3B0504-B0E3-5AA9-2BD4-4ED38A722D8A}"/>
                </a:ext>
              </a:extLst>
            </p:cNvPr>
            <p:cNvSpPr/>
            <p:nvPr/>
          </p:nvSpPr>
          <p:spPr>
            <a:xfrm>
              <a:off x="0" y="0"/>
              <a:ext cx="4527804" cy="1647698"/>
            </a:xfrm>
            <a:custGeom>
              <a:avLst/>
              <a:gdLst/>
              <a:ahLst/>
              <a:cxnLst/>
              <a:rect l="l" t="t" r="r" b="b"/>
              <a:pathLst>
                <a:path w="4527804" h="1647698">
                  <a:moveTo>
                    <a:pt x="0" y="0"/>
                  </a:moveTo>
                  <a:lnTo>
                    <a:pt x="4527804" y="0"/>
                  </a:lnTo>
                  <a:lnTo>
                    <a:pt x="4527804" y="1647698"/>
                  </a:lnTo>
                  <a:lnTo>
                    <a:pt x="0" y="1647698"/>
                  </a:lnTo>
                  <a:lnTo>
                    <a:pt x="0" y="0"/>
                  </a:lnTo>
                  <a:close/>
                </a:path>
              </a:pathLst>
            </a:custGeom>
            <a:blipFill>
              <a:blip r:embed="rId4"/>
              <a:stretch>
                <a:fillRect/>
              </a:stretch>
            </a:blipFill>
          </p:spPr>
          <p:txBody>
            <a:bodyPr/>
            <a:lstStyle/>
            <a:p>
              <a:endParaRPr lang="en-HU"/>
            </a:p>
          </p:txBody>
        </p:sp>
      </p:grpSp>
    </p:spTree>
    <p:extLst>
      <p:ext uri="{BB962C8B-B14F-4D97-AF65-F5344CB8AC3E}">
        <p14:creationId xmlns:p14="http://schemas.microsoft.com/office/powerpoint/2010/main" val="2360989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4">
          <a:extLst>
            <a:ext uri="{FF2B5EF4-FFF2-40B4-BE49-F238E27FC236}">
              <a16:creationId xmlns:a16="http://schemas.microsoft.com/office/drawing/2014/main" id="{D92C37CA-3DE7-03A1-7A30-CD8F3B6B87A5}"/>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D645334B-DF9F-4A98-C878-C97A7185B399}"/>
              </a:ext>
            </a:extLst>
          </p:cNvPr>
          <p:cNvSpPr>
            <a:spLocks noGrp="1"/>
          </p:cNvSpPr>
          <p:nvPr>
            <p:ph type="ftr" idx="11"/>
          </p:nvPr>
        </p:nvSpPr>
        <p:spPr/>
        <p:txBody>
          <a:bodyPr/>
          <a:lstStyle/>
          <a:p>
            <a:r>
              <a:rPr lang="en-US" dirty="0"/>
              <a:t>© 2026 Yusarn Audrey LLC. All Rights Reserved.</a:t>
            </a:r>
          </a:p>
        </p:txBody>
      </p:sp>
      <p:sp>
        <p:nvSpPr>
          <p:cNvPr id="3" name="Slide Number Placeholder 2">
            <a:extLst>
              <a:ext uri="{FF2B5EF4-FFF2-40B4-BE49-F238E27FC236}">
                <a16:creationId xmlns:a16="http://schemas.microsoft.com/office/drawing/2014/main" id="{09047E4A-45E4-7D47-EE8E-DAD1105F2B5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dirty="0"/>
          </a:p>
        </p:txBody>
      </p:sp>
      <p:sp>
        <p:nvSpPr>
          <p:cNvPr id="4" name="TextBox 3">
            <a:extLst>
              <a:ext uri="{FF2B5EF4-FFF2-40B4-BE49-F238E27FC236}">
                <a16:creationId xmlns:a16="http://schemas.microsoft.com/office/drawing/2014/main" id="{D7194300-4A20-265E-89A1-073C6A13201F}"/>
              </a:ext>
            </a:extLst>
          </p:cNvPr>
          <p:cNvSpPr txBox="1"/>
          <p:nvPr/>
        </p:nvSpPr>
        <p:spPr>
          <a:xfrm>
            <a:off x="8886825" y="1019175"/>
            <a:ext cx="2495550" cy="400110"/>
          </a:xfrm>
          <a:prstGeom prst="rect">
            <a:avLst/>
          </a:prstGeom>
          <a:noFill/>
        </p:spPr>
        <p:txBody>
          <a:bodyPr wrap="square" rtlCol="0">
            <a:spAutoFit/>
          </a:bodyPr>
          <a:lstStyle/>
          <a:p>
            <a:r>
              <a:rPr lang="en-SG" sz="2000" dirty="0">
                <a:solidFill>
                  <a:schemeClr val="bg1"/>
                </a:solidFill>
                <a:latin typeface="Angsana New" panose="020B0502040204020203" pitchFamily="18" charset="-34"/>
                <a:cs typeface="Angsana New" panose="020B0502040204020203" pitchFamily="18" charset="-34"/>
              </a:rPr>
              <a:t>Singapore     Malaysia     Thailand</a:t>
            </a:r>
          </a:p>
        </p:txBody>
      </p:sp>
      <p:sp>
        <p:nvSpPr>
          <p:cNvPr id="9" name="Google Shape;95;p2">
            <a:extLst>
              <a:ext uri="{FF2B5EF4-FFF2-40B4-BE49-F238E27FC236}">
                <a16:creationId xmlns:a16="http://schemas.microsoft.com/office/drawing/2014/main" id="{B8ABF040-A7A5-ACD7-3D39-A80C6D290B49}"/>
              </a:ext>
            </a:extLst>
          </p:cNvPr>
          <p:cNvSpPr txBox="1">
            <a:spLocks noGrp="1"/>
          </p:cNvSpPr>
          <p:nvPr>
            <p:ph type="title"/>
          </p:nvPr>
        </p:nvSpPr>
        <p:spPr>
          <a:xfrm>
            <a:off x="548701" y="100313"/>
            <a:ext cx="11094598" cy="119052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000"/>
              <a:buFont typeface="Open Sans"/>
              <a:buNone/>
            </a:pPr>
            <a:r>
              <a:rPr lang="en-SG" sz="3200" b="1" dirty="0">
                <a:solidFill>
                  <a:schemeClr val="bg1"/>
                </a:solidFill>
              </a:rPr>
              <a:t>Unique IP Rights Encumbered Each Year</a:t>
            </a:r>
            <a:br>
              <a:rPr lang="en-SG" sz="3200" b="1" dirty="0">
                <a:solidFill>
                  <a:schemeClr val="bg1"/>
                </a:solidFill>
              </a:rPr>
            </a:br>
            <a:r>
              <a:rPr lang="en-SG" sz="3200" b="1" dirty="0">
                <a:solidFill>
                  <a:schemeClr val="bg1"/>
                </a:solidFill>
              </a:rPr>
              <a:t>(Where the Security Interest Remains</a:t>
            </a:r>
            <a:br>
              <a:rPr lang="en-SG" sz="3200" b="1" dirty="0">
                <a:solidFill>
                  <a:schemeClr val="bg1"/>
                </a:solidFill>
              </a:rPr>
            </a:br>
            <a:r>
              <a:rPr lang="en-SG" sz="3200" b="1" dirty="0">
                <a:solidFill>
                  <a:schemeClr val="bg1"/>
                </a:solidFill>
              </a:rPr>
              <a:t>Valid in June 2023) (2004 to 2023)</a:t>
            </a:r>
            <a:endParaRPr sz="3200" b="1" dirty="0">
              <a:solidFill>
                <a:schemeClr val="bg1"/>
              </a:solidFill>
            </a:endParaRPr>
          </a:p>
        </p:txBody>
      </p:sp>
      <p:pic>
        <p:nvPicPr>
          <p:cNvPr id="6" name="Picture 5">
            <a:extLst>
              <a:ext uri="{FF2B5EF4-FFF2-40B4-BE49-F238E27FC236}">
                <a16:creationId xmlns:a16="http://schemas.microsoft.com/office/drawing/2014/main" id="{D356D22B-133A-F7DC-E5C1-3DB6A77F0C92}"/>
              </a:ext>
            </a:extLst>
          </p:cNvPr>
          <p:cNvPicPr>
            <a:picLocks noChangeAspect="1"/>
          </p:cNvPicPr>
          <p:nvPr/>
        </p:nvPicPr>
        <p:blipFill>
          <a:blip r:embed="rId3"/>
          <a:stretch>
            <a:fillRect/>
          </a:stretch>
        </p:blipFill>
        <p:spPr>
          <a:xfrm>
            <a:off x="1709064" y="1850938"/>
            <a:ext cx="8773871" cy="4079081"/>
          </a:xfrm>
          <a:prstGeom prst="rect">
            <a:avLst/>
          </a:prstGeom>
        </p:spPr>
      </p:pic>
      <p:grpSp>
        <p:nvGrpSpPr>
          <p:cNvPr id="5" name="Group 4">
            <a:extLst>
              <a:ext uri="{FF2B5EF4-FFF2-40B4-BE49-F238E27FC236}">
                <a16:creationId xmlns:a16="http://schemas.microsoft.com/office/drawing/2014/main" id="{F5645F87-219F-CA65-0B82-A48AB565E947}"/>
              </a:ext>
            </a:extLst>
          </p:cNvPr>
          <p:cNvGrpSpPr/>
          <p:nvPr/>
        </p:nvGrpSpPr>
        <p:grpSpPr>
          <a:xfrm>
            <a:off x="1" y="5975287"/>
            <a:ext cx="2344848" cy="882713"/>
            <a:chOff x="0" y="0"/>
            <a:chExt cx="4527766" cy="1647698"/>
          </a:xfrm>
        </p:grpSpPr>
        <p:sp>
          <p:nvSpPr>
            <p:cNvPr id="7" name="Freeform 5" descr="HATABSAL VADYUNK A JￃﾖVￅﾐRE.  Előfordulhat, hogy az AI által létrehozott tartalom helytelen.">
              <a:extLst>
                <a:ext uri="{FF2B5EF4-FFF2-40B4-BE49-F238E27FC236}">
                  <a16:creationId xmlns:a16="http://schemas.microsoft.com/office/drawing/2014/main" id="{19E03F4D-12BD-A5F8-8CEE-8D38C3DCB8E3}"/>
                </a:ext>
              </a:extLst>
            </p:cNvPr>
            <p:cNvSpPr/>
            <p:nvPr/>
          </p:nvSpPr>
          <p:spPr>
            <a:xfrm>
              <a:off x="0" y="0"/>
              <a:ext cx="4527804" cy="1647698"/>
            </a:xfrm>
            <a:custGeom>
              <a:avLst/>
              <a:gdLst/>
              <a:ahLst/>
              <a:cxnLst/>
              <a:rect l="l" t="t" r="r" b="b"/>
              <a:pathLst>
                <a:path w="4527804" h="1647698">
                  <a:moveTo>
                    <a:pt x="0" y="0"/>
                  </a:moveTo>
                  <a:lnTo>
                    <a:pt x="4527804" y="0"/>
                  </a:lnTo>
                  <a:lnTo>
                    <a:pt x="4527804" y="1647698"/>
                  </a:lnTo>
                  <a:lnTo>
                    <a:pt x="0" y="1647698"/>
                  </a:lnTo>
                  <a:lnTo>
                    <a:pt x="0" y="0"/>
                  </a:lnTo>
                  <a:close/>
                </a:path>
              </a:pathLst>
            </a:custGeom>
            <a:blipFill>
              <a:blip r:embed="rId4"/>
              <a:stretch>
                <a:fillRect/>
              </a:stretch>
            </a:blipFill>
          </p:spPr>
          <p:txBody>
            <a:bodyPr/>
            <a:lstStyle/>
            <a:p>
              <a:endParaRPr lang="en-HU"/>
            </a:p>
          </p:txBody>
        </p:sp>
      </p:grpSp>
    </p:spTree>
    <p:extLst>
      <p:ext uri="{BB962C8B-B14F-4D97-AF65-F5344CB8AC3E}">
        <p14:creationId xmlns:p14="http://schemas.microsoft.com/office/powerpoint/2010/main" val="4153254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4">
          <a:extLst>
            <a:ext uri="{FF2B5EF4-FFF2-40B4-BE49-F238E27FC236}">
              <a16:creationId xmlns:a16="http://schemas.microsoft.com/office/drawing/2014/main" id="{2B957DDC-A390-E4CB-CC26-CF4130D8E9AF}"/>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8DD71320-1BDC-673F-4360-46860E870FB7}"/>
              </a:ext>
            </a:extLst>
          </p:cNvPr>
          <p:cNvSpPr>
            <a:spLocks noGrp="1"/>
          </p:cNvSpPr>
          <p:nvPr>
            <p:ph type="ftr" idx="11"/>
          </p:nvPr>
        </p:nvSpPr>
        <p:spPr/>
        <p:txBody>
          <a:bodyPr/>
          <a:lstStyle/>
          <a:p>
            <a:r>
              <a:rPr lang="en-US" dirty="0"/>
              <a:t>© 2026 Yusarn Audrey LLC. All Rights Reserved.</a:t>
            </a:r>
          </a:p>
        </p:txBody>
      </p:sp>
      <p:sp>
        <p:nvSpPr>
          <p:cNvPr id="3" name="Slide Number Placeholder 2">
            <a:extLst>
              <a:ext uri="{FF2B5EF4-FFF2-40B4-BE49-F238E27FC236}">
                <a16:creationId xmlns:a16="http://schemas.microsoft.com/office/drawing/2014/main" id="{99B6B3EE-9AD6-C688-D6AE-3514F9F8544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dirty="0"/>
          </a:p>
        </p:txBody>
      </p:sp>
      <p:sp>
        <p:nvSpPr>
          <p:cNvPr id="4" name="TextBox 3">
            <a:extLst>
              <a:ext uri="{FF2B5EF4-FFF2-40B4-BE49-F238E27FC236}">
                <a16:creationId xmlns:a16="http://schemas.microsoft.com/office/drawing/2014/main" id="{EC354F8B-00FD-5411-7D11-67FBA13DEFF6}"/>
              </a:ext>
            </a:extLst>
          </p:cNvPr>
          <p:cNvSpPr txBox="1"/>
          <p:nvPr/>
        </p:nvSpPr>
        <p:spPr>
          <a:xfrm>
            <a:off x="8886825" y="1019175"/>
            <a:ext cx="2495550" cy="400110"/>
          </a:xfrm>
          <a:prstGeom prst="rect">
            <a:avLst/>
          </a:prstGeom>
          <a:noFill/>
        </p:spPr>
        <p:txBody>
          <a:bodyPr wrap="square" rtlCol="0">
            <a:spAutoFit/>
          </a:bodyPr>
          <a:lstStyle/>
          <a:p>
            <a:r>
              <a:rPr lang="en-SG" sz="2000" dirty="0">
                <a:solidFill>
                  <a:schemeClr val="bg1"/>
                </a:solidFill>
                <a:latin typeface="Angsana New" panose="020B0502040204020203" pitchFamily="18" charset="-34"/>
                <a:cs typeface="Angsana New" panose="020B0502040204020203" pitchFamily="18" charset="-34"/>
              </a:rPr>
              <a:t>Singapore     Malaysia     Thailand</a:t>
            </a:r>
          </a:p>
        </p:txBody>
      </p:sp>
      <p:sp>
        <p:nvSpPr>
          <p:cNvPr id="9" name="Google Shape;95;p2">
            <a:extLst>
              <a:ext uri="{FF2B5EF4-FFF2-40B4-BE49-F238E27FC236}">
                <a16:creationId xmlns:a16="http://schemas.microsoft.com/office/drawing/2014/main" id="{B9295147-7F57-A805-1222-A1F6728639BC}"/>
              </a:ext>
            </a:extLst>
          </p:cNvPr>
          <p:cNvSpPr txBox="1">
            <a:spLocks noGrp="1"/>
          </p:cNvSpPr>
          <p:nvPr>
            <p:ph type="title"/>
          </p:nvPr>
        </p:nvSpPr>
        <p:spPr>
          <a:xfrm>
            <a:off x="548701" y="100313"/>
            <a:ext cx="11094598" cy="1190522"/>
          </a:xfrm>
          <a:prstGeom prst="rect">
            <a:avLst/>
          </a:prstGeom>
          <a:noFill/>
          <a:ln>
            <a:noFill/>
          </a:ln>
        </p:spPr>
        <p:txBody>
          <a:bodyPr spcFirstLastPara="1" wrap="square" lIns="91425" tIns="45700" rIns="91425" bIns="45700" anchor="ctr" anchorCtr="0">
            <a:normAutofit fontScale="90000"/>
          </a:bodyPr>
          <a:lstStyle/>
          <a:p>
            <a:pPr lvl="0"/>
            <a:r>
              <a:rPr lang="en-SG" sz="3200" b="1" dirty="0">
                <a:solidFill>
                  <a:schemeClr val="bg1"/>
                </a:solidFill>
              </a:rPr>
              <a:t>Top Holders of Security Interests</a:t>
            </a:r>
            <a:br>
              <a:rPr lang="en-SG" sz="3200" b="1" dirty="0">
                <a:solidFill>
                  <a:schemeClr val="bg1"/>
                </a:solidFill>
              </a:rPr>
            </a:br>
            <a:r>
              <a:rPr lang="en-SG" sz="3200" b="1" dirty="0">
                <a:solidFill>
                  <a:schemeClr val="bg1"/>
                </a:solidFill>
              </a:rPr>
              <a:t>Over IP Rights Valid in Hungary</a:t>
            </a:r>
            <a:br>
              <a:rPr lang="en-SG" sz="3200" b="1" dirty="0">
                <a:solidFill>
                  <a:schemeClr val="bg1"/>
                </a:solidFill>
              </a:rPr>
            </a:br>
            <a:r>
              <a:rPr lang="en-SG" sz="3200" b="1" dirty="0">
                <a:solidFill>
                  <a:schemeClr val="bg1"/>
                </a:solidFill>
              </a:rPr>
              <a:t>(as of June 2023)</a:t>
            </a:r>
            <a:endParaRPr sz="3200" b="1" dirty="0">
              <a:solidFill>
                <a:schemeClr val="bg1"/>
              </a:solidFill>
            </a:endParaRPr>
          </a:p>
        </p:txBody>
      </p:sp>
      <p:pic>
        <p:nvPicPr>
          <p:cNvPr id="7" name="Picture 6">
            <a:extLst>
              <a:ext uri="{FF2B5EF4-FFF2-40B4-BE49-F238E27FC236}">
                <a16:creationId xmlns:a16="http://schemas.microsoft.com/office/drawing/2014/main" id="{A71ED651-0305-1027-4D4D-8C5E0F341133}"/>
              </a:ext>
            </a:extLst>
          </p:cNvPr>
          <p:cNvPicPr>
            <a:picLocks noChangeAspect="1"/>
          </p:cNvPicPr>
          <p:nvPr/>
        </p:nvPicPr>
        <p:blipFill>
          <a:blip r:embed="rId3"/>
          <a:stretch>
            <a:fillRect/>
          </a:stretch>
        </p:blipFill>
        <p:spPr>
          <a:xfrm>
            <a:off x="2447275" y="1509150"/>
            <a:ext cx="7297449" cy="4757335"/>
          </a:xfrm>
          <a:prstGeom prst="rect">
            <a:avLst/>
          </a:prstGeom>
        </p:spPr>
      </p:pic>
      <p:grpSp>
        <p:nvGrpSpPr>
          <p:cNvPr id="5" name="Group 4">
            <a:extLst>
              <a:ext uri="{FF2B5EF4-FFF2-40B4-BE49-F238E27FC236}">
                <a16:creationId xmlns:a16="http://schemas.microsoft.com/office/drawing/2014/main" id="{AD573D61-82AE-704B-341F-68805E6F7B9E}"/>
              </a:ext>
            </a:extLst>
          </p:cNvPr>
          <p:cNvGrpSpPr/>
          <p:nvPr/>
        </p:nvGrpSpPr>
        <p:grpSpPr>
          <a:xfrm>
            <a:off x="1" y="5975287"/>
            <a:ext cx="2344848" cy="882713"/>
            <a:chOff x="0" y="0"/>
            <a:chExt cx="4527766" cy="1647698"/>
          </a:xfrm>
        </p:grpSpPr>
        <p:sp>
          <p:nvSpPr>
            <p:cNvPr id="6" name="Freeform 5" descr="HATABSAL VADYUNK A JￃﾖVￅﾐRE.  Előfordulhat, hogy az AI által létrehozott tartalom helytelen.">
              <a:extLst>
                <a:ext uri="{FF2B5EF4-FFF2-40B4-BE49-F238E27FC236}">
                  <a16:creationId xmlns:a16="http://schemas.microsoft.com/office/drawing/2014/main" id="{23DC450B-C092-8E2F-B0AC-BBE88BA06A9B}"/>
                </a:ext>
              </a:extLst>
            </p:cNvPr>
            <p:cNvSpPr/>
            <p:nvPr/>
          </p:nvSpPr>
          <p:spPr>
            <a:xfrm>
              <a:off x="0" y="0"/>
              <a:ext cx="4527804" cy="1647698"/>
            </a:xfrm>
            <a:custGeom>
              <a:avLst/>
              <a:gdLst/>
              <a:ahLst/>
              <a:cxnLst/>
              <a:rect l="l" t="t" r="r" b="b"/>
              <a:pathLst>
                <a:path w="4527804" h="1647698">
                  <a:moveTo>
                    <a:pt x="0" y="0"/>
                  </a:moveTo>
                  <a:lnTo>
                    <a:pt x="4527804" y="0"/>
                  </a:lnTo>
                  <a:lnTo>
                    <a:pt x="4527804" y="1647698"/>
                  </a:lnTo>
                  <a:lnTo>
                    <a:pt x="0" y="1647698"/>
                  </a:lnTo>
                  <a:lnTo>
                    <a:pt x="0" y="0"/>
                  </a:lnTo>
                  <a:close/>
                </a:path>
              </a:pathLst>
            </a:custGeom>
            <a:blipFill>
              <a:blip r:embed="rId4"/>
              <a:stretch>
                <a:fillRect/>
              </a:stretch>
            </a:blipFill>
          </p:spPr>
          <p:txBody>
            <a:bodyPr/>
            <a:lstStyle/>
            <a:p>
              <a:endParaRPr lang="en-HU"/>
            </a:p>
          </p:txBody>
        </p:sp>
      </p:grpSp>
    </p:spTree>
    <p:extLst>
      <p:ext uri="{BB962C8B-B14F-4D97-AF65-F5344CB8AC3E}">
        <p14:creationId xmlns:p14="http://schemas.microsoft.com/office/powerpoint/2010/main" val="2967565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4">
          <a:extLst>
            <a:ext uri="{FF2B5EF4-FFF2-40B4-BE49-F238E27FC236}">
              <a16:creationId xmlns:a16="http://schemas.microsoft.com/office/drawing/2014/main" id="{F3895C00-0A4B-FB43-2971-7395793697AD}"/>
            </a:ext>
          </a:extLst>
        </p:cNvPr>
        <p:cNvGrpSpPr/>
        <p:nvPr/>
      </p:nvGrpSpPr>
      <p:grpSpPr>
        <a:xfrm>
          <a:off x="0" y="0"/>
          <a:ext cx="0" cy="0"/>
          <a:chOff x="0" y="0"/>
          <a:chExt cx="0" cy="0"/>
        </a:xfrm>
      </p:grpSpPr>
      <p:sp>
        <p:nvSpPr>
          <p:cNvPr id="95" name="Google Shape;95;p2">
            <a:extLst>
              <a:ext uri="{FF2B5EF4-FFF2-40B4-BE49-F238E27FC236}">
                <a16:creationId xmlns:a16="http://schemas.microsoft.com/office/drawing/2014/main" id="{E52439B4-8785-3A58-A623-998E918CFDE6}"/>
              </a:ext>
            </a:extLst>
          </p:cNvPr>
          <p:cNvSpPr txBox="1">
            <a:spLocks noGrp="1"/>
          </p:cNvSpPr>
          <p:nvPr>
            <p:ph type="title"/>
          </p:nvPr>
        </p:nvSpPr>
        <p:spPr>
          <a:xfrm>
            <a:off x="548701" y="351659"/>
            <a:ext cx="11094598" cy="11905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SG" sz="3200" b="1" dirty="0">
                <a:solidFill>
                  <a:schemeClr val="bg1"/>
                </a:solidFill>
              </a:rPr>
              <a:t>Building an IP Portfolio</a:t>
            </a:r>
            <a:endParaRPr sz="3200" b="1" dirty="0">
              <a:solidFill>
                <a:schemeClr val="bg1"/>
              </a:solidFill>
            </a:endParaRPr>
          </a:p>
        </p:txBody>
      </p:sp>
      <p:sp>
        <p:nvSpPr>
          <p:cNvPr id="2" name="Footer Placeholder 1">
            <a:extLst>
              <a:ext uri="{FF2B5EF4-FFF2-40B4-BE49-F238E27FC236}">
                <a16:creationId xmlns:a16="http://schemas.microsoft.com/office/drawing/2014/main" id="{BBA9E7FB-575E-1872-E208-239C90ED5EE5}"/>
              </a:ext>
            </a:extLst>
          </p:cNvPr>
          <p:cNvSpPr>
            <a:spLocks noGrp="1"/>
          </p:cNvSpPr>
          <p:nvPr>
            <p:ph type="ftr" idx="11"/>
          </p:nvPr>
        </p:nvSpPr>
        <p:spPr/>
        <p:txBody>
          <a:bodyPr/>
          <a:lstStyle/>
          <a:p>
            <a:r>
              <a:rPr lang="en-US" dirty="0"/>
              <a:t>© 2026 Yusarn Audrey LLC. All Rights Reserved.</a:t>
            </a:r>
          </a:p>
        </p:txBody>
      </p:sp>
      <p:sp>
        <p:nvSpPr>
          <p:cNvPr id="3" name="Slide Number Placeholder 2">
            <a:extLst>
              <a:ext uri="{FF2B5EF4-FFF2-40B4-BE49-F238E27FC236}">
                <a16:creationId xmlns:a16="http://schemas.microsoft.com/office/drawing/2014/main" id="{6F7F7F56-15D4-26A2-78B4-A9962A27CAC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dirty="0"/>
          </a:p>
        </p:txBody>
      </p:sp>
      <p:sp>
        <p:nvSpPr>
          <p:cNvPr id="4" name="TextBox 3">
            <a:extLst>
              <a:ext uri="{FF2B5EF4-FFF2-40B4-BE49-F238E27FC236}">
                <a16:creationId xmlns:a16="http://schemas.microsoft.com/office/drawing/2014/main" id="{FBAF0BF4-441A-F6CD-0195-9BA29BD9B41B}"/>
              </a:ext>
            </a:extLst>
          </p:cNvPr>
          <p:cNvSpPr txBox="1"/>
          <p:nvPr/>
        </p:nvSpPr>
        <p:spPr>
          <a:xfrm>
            <a:off x="8886825" y="1019175"/>
            <a:ext cx="2495550" cy="400110"/>
          </a:xfrm>
          <a:prstGeom prst="rect">
            <a:avLst/>
          </a:prstGeom>
          <a:noFill/>
        </p:spPr>
        <p:txBody>
          <a:bodyPr wrap="square" rtlCol="0">
            <a:spAutoFit/>
          </a:bodyPr>
          <a:lstStyle/>
          <a:p>
            <a:r>
              <a:rPr lang="en-SG" sz="2000" dirty="0">
                <a:solidFill>
                  <a:schemeClr val="bg1"/>
                </a:solidFill>
                <a:latin typeface="Angsana New" panose="020B0502040204020203" pitchFamily="18" charset="-34"/>
                <a:cs typeface="Angsana New" panose="020B0502040204020203" pitchFamily="18" charset="-34"/>
              </a:rPr>
              <a:t>Singapore     Malaysia     Thailand</a:t>
            </a:r>
          </a:p>
        </p:txBody>
      </p:sp>
      <p:sp>
        <p:nvSpPr>
          <p:cNvPr id="8" name="Google Shape;96;p2">
            <a:extLst>
              <a:ext uri="{FF2B5EF4-FFF2-40B4-BE49-F238E27FC236}">
                <a16:creationId xmlns:a16="http://schemas.microsoft.com/office/drawing/2014/main" id="{316FEA6F-145E-12BE-778A-46B2494822A9}"/>
              </a:ext>
            </a:extLst>
          </p:cNvPr>
          <p:cNvSpPr txBox="1">
            <a:spLocks noGrp="1"/>
          </p:cNvSpPr>
          <p:nvPr>
            <p:ph type="body" idx="1"/>
          </p:nvPr>
        </p:nvSpPr>
        <p:spPr>
          <a:xfrm>
            <a:off x="838200" y="1542181"/>
            <a:ext cx="10515600" cy="4640453"/>
          </a:xfrm>
          <a:prstGeom prst="rect">
            <a:avLst/>
          </a:prstGeom>
          <a:noFill/>
          <a:ln>
            <a:noFill/>
          </a:ln>
        </p:spPr>
        <p:txBody>
          <a:bodyPr spcFirstLastPara="1" wrap="square" lIns="91425" tIns="45700" rIns="91425" bIns="45700" anchor="t" anchorCtr="0">
            <a:noAutofit/>
          </a:bodyPr>
          <a:lstStyle/>
          <a:p>
            <a:pPr marL="152400" indent="0" algn="just">
              <a:lnSpc>
                <a:spcPct val="125000"/>
              </a:lnSpc>
              <a:spcBef>
                <a:spcPts val="0"/>
              </a:spcBef>
              <a:buClr>
                <a:srgbClr val="0070C0"/>
              </a:buClr>
              <a:buSzPct val="100000"/>
              <a:buNone/>
            </a:pPr>
            <a:r>
              <a:rPr lang="en-SG" sz="2000" dirty="0">
                <a:solidFill>
                  <a:schemeClr val="tx1">
                    <a:lumMod val="75000"/>
                    <a:lumOff val="25000"/>
                  </a:schemeClr>
                </a:solidFill>
              </a:rPr>
              <a:t>Tips for building an IP portfolio around your key assets:</a:t>
            </a:r>
          </a:p>
          <a:p>
            <a:pPr marL="625475" indent="-473075" algn="just">
              <a:lnSpc>
                <a:spcPct val="125000"/>
              </a:lnSpc>
              <a:spcBef>
                <a:spcPts val="0"/>
              </a:spcBef>
              <a:buClr>
                <a:srgbClr val="0070C0"/>
              </a:buClr>
              <a:buSzPct val="100000"/>
            </a:pPr>
            <a:r>
              <a:rPr lang="en-SG" sz="2000" dirty="0">
                <a:solidFill>
                  <a:schemeClr val="tx1">
                    <a:lumMod val="75000"/>
                    <a:lumOff val="25000"/>
                  </a:schemeClr>
                </a:solidFill>
              </a:rPr>
              <a:t>Get protection, </a:t>
            </a:r>
            <a:r>
              <a:rPr lang="en-SG" sz="2000" b="1" u="sng" dirty="0">
                <a:solidFill>
                  <a:schemeClr val="tx1">
                    <a:lumMod val="75000"/>
                    <a:lumOff val="25000"/>
                  </a:schemeClr>
                </a:solidFill>
              </a:rPr>
              <a:t>whatever form</a:t>
            </a:r>
            <a:r>
              <a:rPr lang="en-SG" sz="2000" dirty="0">
                <a:solidFill>
                  <a:schemeClr val="tx1">
                    <a:lumMod val="75000"/>
                    <a:lumOff val="25000"/>
                  </a:schemeClr>
                </a:solidFill>
              </a:rPr>
              <a:t> it might take</a:t>
            </a:r>
          </a:p>
          <a:p>
            <a:pPr marL="625475" indent="-473075" algn="just">
              <a:lnSpc>
                <a:spcPct val="125000"/>
              </a:lnSpc>
              <a:spcBef>
                <a:spcPts val="0"/>
              </a:spcBef>
              <a:buClr>
                <a:srgbClr val="0070C0"/>
              </a:buClr>
              <a:buSzPct val="100000"/>
            </a:pPr>
            <a:r>
              <a:rPr lang="en-SG" sz="2000" dirty="0">
                <a:solidFill>
                  <a:schemeClr val="tx1">
                    <a:lumMod val="75000"/>
                    <a:lumOff val="25000"/>
                  </a:schemeClr>
                </a:solidFill>
              </a:rPr>
              <a:t>Misconception that </a:t>
            </a:r>
            <a:r>
              <a:rPr lang="en-SG" sz="2000" b="1" u="sng" dirty="0">
                <a:solidFill>
                  <a:schemeClr val="tx1">
                    <a:lumMod val="75000"/>
                    <a:lumOff val="25000"/>
                  </a:schemeClr>
                </a:solidFill>
              </a:rPr>
              <a:t>it can wait</a:t>
            </a:r>
            <a:r>
              <a:rPr lang="en-SG" sz="2000" dirty="0">
                <a:solidFill>
                  <a:schemeClr val="tx1">
                    <a:lumMod val="75000"/>
                    <a:lumOff val="25000"/>
                  </a:schemeClr>
                </a:solidFill>
              </a:rPr>
              <a:t> because its expensive.  At what cost?</a:t>
            </a:r>
          </a:p>
          <a:p>
            <a:pPr marL="625475" indent="-473075" algn="just">
              <a:lnSpc>
                <a:spcPct val="125000"/>
              </a:lnSpc>
              <a:spcBef>
                <a:spcPts val="0"/>
              </a:spcBef>
              <a:buClr>
                <a:srgbClr val="0070C0"/>
              </a:buClr>
              <a:buSzPct val="100000"/>
              <a:buNone/>
            </a:pPr>
            <a:r>
              <a:rPr lang="en-SG" sz="2000" dirty="0">
                <a:solidFill>
                  <a:schemeClr val="tx1">
                    <a:lumMod val="75000"/>
                    <a:lumOff val="25000"/>
                  </a:schemeClr>
                </a:solidFill>
              </a:rPr>
              <a:t>	When copied, and you need to take action, it may be too late</a:t>
            </a:r>
          </a:p>
          <a:p>
            <a:pPr marL="625475" indent="-473075" algn="just">
              <a:lnSpc>
                <a:spcPct val="125000"/>
              </a:lnSpc>
              <a:spcBef>
                <a:spcPts val="0"/>
              </a:spcBef>
              <a:buClr>
                <a:srgbClr val="0070C0"/>
              </a:buClr>
              <a:buSzPct val="100000"/>
            </a:pPr>
            <a:r>
              <a:rPr lang="en-SG" sz="2000" dirty="0">
                <a:solidFill>
                  <a:schemeClr val="tx1">
                    <a:lumMod val="75000"/>
                    <a:lumOff val="25000"/>
                  </a:schemeClr>
                </a:solidFill>
              </a:rPr>
              <a:t>Think of this </a:t>
            </a:r>
            <a:r>
              <a:rPr lang="en-SG" sz="2000" b="1" u="sng" dirty="0">
                <a:solidFill>
                  <a:schemeClr val="tx1">
                    <a:lumMod val="75000"/>
                    <a:lumOff val="25000"/>
                  </a:schemeClr>
                </a:solidFill>
              </a:rPr>
              <a:t>early</a:t>
            </a:r>
            <a:r>
              <a:rPr lang="en-SG" sz="2000" dirty="0">
                <a:solidFill>
                  <a:schemeClr val="tx1">
                    <a:lumMod val="75000"/>
                    <a:lumOff val="25000"/>
                  </a:schemeClr>
                </a:solidFill>
              </a:rPr>
              <a:t> in product life cycle to have </a:t>
            </a:r>
            <a:r>
              <a:rPr lang="en-SG" sz="2000" b="1" u="sng" dirty="0">
                <a:solidFill>
                  <a:schemeClr val="tx1">
                    <a:lumMod val="75000"/>
                    <a:lumOff val="25000"/>
                  </a:schemeClr>
                </a:solidFill>
              </a:rPr>
              <a:t>legal basis</a:t>
            </a:r>
            <a:r>
              <a:rPr lang="en-SG" sz="2000" dirty="0">
                <a:solidFill>
                  <a:schemeClr val="tx1">
                    <a:lumMod val="75000"/>
                    <a:lumOff val="25000"/>
                  </a:schemeClr>
                </a:solidFill>
              </a:rPr>
              <a:t> to act against infringers (particularly competitors); consider how business or product may change in future and </a:t>
            </a:r>
            <a:r>
              <a:rPr lang="en-SG" sz="2000" b="1" u="sng" dirty="0">
                <a:solidFill>
                  <a:schemeClr val="tx1">
                    <a:lumMod val="75000"/>
                    <a:lumOff val="25000"/>
                  </a:schemeClr>
                </a:solidFill>
              </a:rPr>
              <a:t>anticipate protection</a:t>
            </a:r>
          </a:p>
          <a:p>
            <a:pPr marL="152400" indent="0" algn="just">
              <a:lnSpc>
                <a:spcPct val="125000"/>
              </a:lnSpc>
              <a:spcBef>
                <a:spcPts val="0"/>
              </a:spcBef>
              <a:buClr>
                <a:srgbClr val="0070C0"/>
              </a:buClr>
              <a:buSzPct val="100000"/>
              <a:buNone/>
            </a:pPr>
            <a:endParaRPr lang="en-SG" sz="2000" dirty="0">
              <a:solidFill>
                <a:schemeClr val="tx1">
                  <a:lumMod val="75000"/>
                  <a:lumOff val="25000"/>
                </a:schemeClr>
              </a:solidFill>
            </a:endParaRPr>
          </a:p>
          <a:p>
            <a:pPr marL="152400" indent="0" algn="ctr">
              <a:lnSpc>
                <a:spcPct val="125000"/>
              </a:lnSpc>
              <a:spcBef>
                <a:spcPts val="0"/>
              </a:spcBef>
              <a:buClr>
                <a:srgbClr val="0070C0"/>
              </a:buClr>
              <a:buSzPct val="100000"/>
              <a:buNone/>
            </a:pPr>
            <a:r>
              <a:rPr lang="en-SG" sz="2000" b="1" dirty="0">
                <a:solidFill>
                  <a:srgbClr val="0070C0"/>
                </a:solidFill>
              </a:rPr>
              <a:t>YOUR INVENTIONS AND IDEAS ARE VALUABLE</a:t>
            </a:r>
          </a:p>
          <a:p>
            <a:pPr marL="152400" indent="0" algn="ctr">
              <a:lnSpc>
                <a:spcPct val="125000"/>
              </a:lnSpc>
              <a:spcBef>
                <a:spcPts val="0"/>
              </a:spcBef>
              <a:buClr>
                <a:srgbClr val="0070C0"/>
              </a:buClr>
              <a:buSzPct val="100000"/>
              <a:buNone/>
            </a:pPr>
            <a:r>
              <a:rPr lang="en-SG" sz="2000" b="1" dirty="0">
                <a:solidFill>
                  <a:srgbClr val="0070C0"/>
                </a:solidFill>
              </a:rPr>
              <a:t>– TREAT THEM AS ECONOMIC ASSETS</a:t>
            </a:r>
          </a:p>
          <a:p>
            <a:pPr marL="152400" indent="0" algn="ctr">
              <a:lnSpc>
                <a:spcPct val="125000"/>
              </a:lnSpc>
              <a:spcBef>
                <a:spcPts val="0"/>
              </a:spcBef>
              <a:buClr>
                <a:srgbClr val="0070C0"/>
              </a:buClr>
              <a:buSzPct val="100000"/>
              <a:buNone/>
            </a:pPr>
            <a:r>
              <a:rPr lang="en-SG" sz="2000" b="1" dirty="0">
                <a:solidFill>
                  <a:srgbClr val="0070C0"/>
                </a:solidFill>
              </a:rPr>
              <a:t>INVEST WISELY IN THEIR PROTECTION AND GET</a:t>
            </a:r>
          </a:p>
          <a:p>
            <a:pPr marL="152400" indent="0" algn="ctr">
              <a:lnSpc>
                <a:spcPct val="125000"/>
              </a:lnSpc>
              <a:spcBef>
                <a:spcPts val="0"/>
              </a:spcBef>
              <a:buClr>
                <a:srgbClr val="0070C0"/>
              </a:buClr>
              <a:buSzPct val="100000"/>
              <a:buNone/>
            </a:pPr>
            <a:r>
              <a:rPr lang="en-SG" sz="2000" b="1" dirty="0">
                <a:solidFill>
                  <a:srgbClr val="0070C0"/>
                </a:solidFill>
              </a:rPr>
              <a:t>THE COMPETITIVE ADVANTAGE YOU DESERVE</a:t>
            </a:r>
          </a:p>
        </p:txBody>
      </p:sp>
      <p:grpSp>
        <p:nvGrpSpPr>
          <p:cNvPr id="5" name="Group 4">
            <a:extLst>
              <a:ext uri="{FF2B5EF4-FFF2-40B4-BE49-F238E27FC236}">
                <a16:creationId xmlns:a16="http://schemas.microsoft.com/office/drawing/2014/main" id="{48B3040A-A24A-E724-5C93-5C16FBA2271F}"/>
              </a:ext>
            </a:extLst>
          </p:cNvPr>
          <p:cNvGrpSpPr/>
          <p:nvPr/>
        </p:nvGrpSpPr>
        <p:grpSpPr>
          <a:xfrm>
            <a:off x="1" y="5975287"/>
            <a:ext cx="2344848" cy="882713"/>
            <a:chOff x="0" y="0"/>
            <a:chExt cx="4527766" cy="1647698"/>
          </a:xfrm>
        </p:grpSpPr>
        <p:sp>
          <p:nvSpPr>
            <p:cNvPr id="6" name="Freeform 5" descr="HATABSAL VADYUNK A JￃﾖVￅﾐRE.  Előfordulhat, hogy az AI által létrehozott tartalom helytelen.">
              <a:extLst>
                <a:ext uri="{FF2B5EF4-FFF2-40B4-BE49-F238E27FC236}">
                  <a16:creationId xmlns:a16="http://schemas.microsoft.com/office/drawing/2014/main" id="{FEB73FD9-37F1-A3F3-12A5-5FC2BA37BEE8}"/>
                </a:ext>
              </a:extLst>
            </p:cNvPr>
            <p:cNvSpPr/>
            <p:nvPr/>
          </p:nvSpPr>
          <p:spPr>
            <a:xfrm>
              <a:off x="0" y="0"/>
              <a:ext cx="4527804" cy="1647698"/>
            </a:xfrm>
            <a:custGeom>
              <a:avLst/>
              <a:gdLst/>
              <a:ahLst/>
              <a:cxnLst/>
              <a:rect l="l" t="t" r="r" b="b"/>
              <a:pathLst>
                <a:path w="4527804" h="1647698">
                  <a:moveTo>
                    <a:pt x="0" y="0"/>
                  </a:moveTo>
                  <a:lnTo>
                    <a:pt x="4527804" y="0"/>
                  </a:lnTo>
                  <a:lnTo>
                    <a:pt x="4527804" y="1647698"/>
                  </a:lnTo>
                  <a:lnTo>
                    <a:pt x="0" y="1647698"/>
                  </a:lnTo>
                  <a:lnTo>
                    <a:pt x="0" y="0"/>
                  </a:lnTo>
                  <a:close/>
                </a:path>
              </a:pathLst>
            </a:custGeom>
            <a:blipFill>
              <a:blip r:embed="rId3"/>
              <a:stretch>
                <a:fillRect/>
              </a:stretch>
            </a:blipFill>
          </p:spPr>
          <p:txBody>
            <a:bodyPr/>
            <a:lstStyle/>
            <a:p>
              <a:endParaRPr lang="en-HU"/>
            </a:p>
          </p:txBody>
        </p:sp>
      </p:grpSp>
    </p:spTree>
    <p:extLst>
      <p:ext uri="{BB962C8B-B14F-4D97-AF65-F5344CB8AC3E}">
        <p14:creationId xmlns:p14="http://schemas.microsoft.com/office/powerpoint/2010/main" val="254895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a:extLst>
            <a:ext uri="{FF2B5EF4-FFF2-40B4-BE49-F238E27FC236}">
              <a16:creationId xmlns:a16="http://schemas.microsoft.com/office/drawing/2014/main" id="{61B63F86-4CE0-954B-35D6-EB17063C61F1}"/>
            </a:ext>
          </a:extLst>
        </p:cNvPr>
        <p:cNvGrpSpPr/>
        <p:nvPr/>
      </p:nvGrpSpPr>
      <p:grpSpPr>
        <a:xfrm>
          <a:off x="0" y="0"/>
          <a:ext cx="0" cy="0"/>
          <a:chOff x="0" y="0"/>
          <a:chExt cx="0" cy="0"/>
        </a:xfrm>
      </p:grpSpPr>
      <p:sp>
        <p:nvSpPr>
          <p:cNvPr id="95" name="Google Shape;95;p2">
            <a:extLst>
              <a:ext uri="{FF2B5EF4-FFF2-40B4-BE49-F238E27FC236}">
                <a16:creationId xmlns:a16="http://schemas.microsoft.com/office/drawing/2014/main" id="{C063DD22-A746-0E7B-EA20-819DA2A9D4BF}"/>
              </a:ext>
            </a:extLst>
          </p:cNvPr>
          <p:cNvSpPr txBox="1">
            <a:spLocks noGrp="1"/>
          </p:cNvSpPr>
          <p:nvPr>
            <p:ph type="title"/>
          </p:nvPr>
        </p:nvSpPr>
        <p:spPr>
          <a:xfrm>
            <a:off x="548701" y="351659"/>
            <a:ext cx="11094598" cy="11905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SG" sz="3200" b="1" dirty="0">
                <a:solidFill>
                  <a:schemeClr val="bg1"/>
                </a:solidFill>
              </a:rPr>
              <a:t>Technology Evolution</a:t>
            </a:r>
            <a:endParaRPr sz="3200" b="1" dirty="0">
              <a:solidFill>
                <a:schemeClr val="bg1"/>
              </a:solidFill>
            </a:endParaRPr>
          </a:p>
        </p:txBody>
      </p:sp>
      <p:sp>
        <p:nvSpPr>
          <p:cNvPr id="2" name="Footer Placeholder 1">
            <a:extLst>
              <a:ext uri="{FF2B5EF4-FFF2-40B4-BE49-F238E27FC236}">
                <a16:creationId xmlns:a16="http://schemas.microsoft.com/office/drawing/2014/main" id="{AAA2D3CF-AFD6-7912-F787-86C0794879DE}"/>
              </a:ext>
            </a:extLst>
          </p:cNvPr>
          <p:cNvSpPr>
            <a:spLocks noGrp="1"/>
          </p:cNvSpPr>
          <p:nvPr>
            <p:ph type="ftr" idx="11"/>
          </p:nvPr>
        </p:nvSpPr>
        <p:spPr/>
        <p:txBody>
          <a:bodyPr/>
          <a:lstStyle/>
          <a:p>
            <a:r>
              <a:rPr lang="en-US" dirty="0"/>
              <a:t>© 2026 Yusarn Audrey LLC. All Rights Reserved.</a:t>
            </a:r>
          </a:p>
        </p:txBody>
      </p:sp>
      <p:sp>
        <p:nvSpPr>
          <p:cNvPr id="3" name="Slide Number Placeholder 2">
            <a:extLst>
              <a:ext uri="{FF2B5EF4-FFF2-40B4-BE49-F238E27FC236}">
                <a16:creationId xmlns:a16="http://schemas.microsoft.com/office/drawing/2014/main" id="{D72BDA72-EBDB-4BE3-6A7C-5036B9F2052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sp>
        <p:nvSpPr>
          <p:cNvPr id="4" name="TextBox 3">
            <a:extLst>
              <a:ext uri="{FF2B5EF4-FFF2-40B4-BE49-F238E27FC236}">
                <a16:creationId xmlns:a16="http://schemas.microsoft.com/office/drawing/2014/main" id="{D7E222A0-AEBF-F765-16DE-010371670B79}"/>
              </a:ext>
            </a:extLst>
          </p:cNvPr>
          <p:cNvSpPr txBox="1"/>
          <p:nvPr/>
        </p:nvSpPr>
        <p:spPr>
          <a:xfrm>
            <a:off x="8886825" y="1019175"/>
            <a:ext cx="2495550" cy="400110"/>
          </a:xfrm>
          <a:prstGeom prst="rect">
            <a:avLst/>
          </a:prstGeom>
          <a:noFill/>
        </p:spPr>
        <p:txBody>
          <a:bodyPr wrap="square" rtlCol="0">
            <a:spAutoFit/>
          </a:bodyPr>
          <a:lstStyle/>
          <a:p>
            <a:r>
              <a:rPr lang="en-SG" sz="2000" dirty="0">
                <a:solidFill>
                  <a:schemeClr val="bg1"/>
                </a:solidFill>
                <a:latin typeface="Angsana New" panose="020B0502040204020203" pitchFamily="18" charset="-34"/>
                <a:cs typeface="Angsana New" panose="020B0502040204020203" pitchFamily="18" charset="-34"/>
              </a:rPr>
              <a:t>Singapore     Malaysia     Thailand</a:t>
            </a:r>
          </a:p>
        </p:txBody>
      </p:sp>
      <p:grpSp>
        <p:nvGrpSpPr>
          <p:cNvPr id="5" name="Group 4">
            <a:extLst>
              <a:ext uri="{FF2B5EF4-FFF2-40B4-BE49-F238E27FC236}">
                <a16:creationId xmlns:a16="http://schemas.microsoft.com/office/drawing/2014/main" id="{D87741A4-6E78-07DA-65DB-50BCBB02A911}"/>
              </a:ext>
            </a:extLst>
          </p:cNvPr>
          <p:cNvGrpSpPr/>
          <p:nvPr/>
        </p:nvGrpSpPr>
        <p:grpSpPr>
          <a:xfrm>
            <a:off x="677775" y="2226919"/>
            <a:ext cx="10836449" cy="2981841"/>
            <a:chOff x="677775" y="1803407"/>
            <a:chExt cx="10836449" cy="2981841"/>
          </a:xfrm>
        </p:grpSpPr>
        <p:grpSp>
          <p:nvGrpSpPr>
            <p:cNvPr id="6" name="Group 5">
              <a:extLst>
                <a:ext uri="{FF2B5EF4-FFF2-40B4-BE49-F238E27FC236}">
                  <a16:creationId xmlns:a16="http://schemas.microsoft.com/office/drawing/2014/main" id="{1BAC9686-FCA1-083D-CCBC-9055802D63BE}"/>
                </a:ext>
              </a:extLst>
            </p:cNvPr>
            <p:cNvGrpSpPr/>
            <p:nvPr/>
          </p:nvGrpSpPr>
          <p:grpSpPr>
            <a:xfrm>
              <a:off x="677775" y="3261789"/>
              <a:ext cx="10836449" cy="1523459"/>
              <a:chOff x="1082840" y="2936908"/>
              <a:chExt cx="10836449" cy="1523459"/>
            </a:xfrm>
          </p:grpSpPr>
          <p:cxnSp>
            <p:nvCxnSpPr>
              <p:cNvPr id="11" name="Straight Arrow Connector 10">
                <a:extLst>
                  <a:ext uri="{FF2B5EF4-FFF2-40B4-BE49-F238E27FC236}">
                    <a16:creationId xmlns:a16="http://schemas.microsoft.com/office/drawing/2014/main" id="{4CB6A119-AF0E-F261-08A6-9EE6C58A0164}"/>
                  </a:ext>
                </a:extLst>
              </p:cNvPr>
              <p:cNvCxnSpPr/>
              <p:nvPr/>
            </p:nvCxnSpPr>
            <p:spPr>
              <a:xfrm>
                <a:off x="11328938" y="3428999"/>
                <a:ext cx="590351"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A2E842D-DE5E-0C06-157F-AEB800515387}"/>
                  </a:ext>
                </a:extLst>
              </p:cNvPr>
              <p:cNvCxnSpPr/>
              <p:nvPr/>
            </p:nvCxnSpPr>
            <p:spPr>
              <a:xfrm>
                <a:off x="8627447" y="3428999"/>
                <a:ext cx="590351"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3407317-141E-1510-2F08-61E7C511B981}"/>
                  </a:ext>
                </a:extLst>
              </p:cNvPr>
              <p:cNvCxnSpPr/>
              <p:nvPr/>
            </p:nvCxnSpPr>
            <p:spPr>
              <a:xfrm>
                <a:off x="5911521" y="3428999"/>
                <a:ext cx="590351"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7929571-1964-5B49-EA04-363AA4F22C4E}"/>
                  </a:ext>
                </a:extLst>
              </p:cNvPr>
              <p:cNvCxnSpPr>
                <a:cxnSpLocks/>
              </p:cNvCxnSpPr>
              <p:nvPr/>
            </p:nvCxnSpPr>
            <p:spPr>
              <a:xfrm>
                <a:off x="3190773" y="3429000"/>
                <a:ext cx="59997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38A23F6A-3FFD-6F29-7658-B47B56827ED6}"/>
                  </a:ext>
                </a:extLst>
              </p:cNvPr>
              <p:cNvSpPr/>
              <p:nvPr/>
            </p:nvSpPr>
            <p:spPr>
              <a:xfrm>
                <a:off x="1082840" y="2936908"/>
                <a:ext cx="2107933" cy="98418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sz="2000" dirty="0">
                    <a:latin typeface="Open Sans" panose="020B0606030504020204" pitchFamily="34" charset="0"/>
                    <a:ea typeface="Open Sans" panose="020B0606030504020204" pitchFamily="34" charset="0"/>
                    <a:cs typeface="Open Sans" panose="020B0606030504020204" pitchFamily="34" charset="0"/>
                  </a:rPr>
                  <a:t>Engine and Transport</a:t>
                </a:r>
              </a:p>
            </p:txBody>
          </p:sp>
          <p:sp>
            <p:nvSpPr>
              <p:cNvPr id="16" name="Rectangle: Rounded Corners 15">
                <a:extLst>
                  <a:ext uri="{FF2B5EF4-FFF2-40B4-BE49-F238E27FC236}">
                    <a16:creationId xmlns:a16="http://schemas.microsoft.com/office/drawing/2014/main" id="{353B76B6-F3A4-C9BB-DBA9-460CEE23F21C}"/>
                  </a:ext>
                </a:extLst>
              </p:cNvPr>
              <p:cNvSpPr/>
              <p:nvPr/>
            </p:nvSpPr>
            <p:spPr>
              <a:xfrm>
                <a:off x="3790749" y="2936908"/>
                <a:ext cx="2107933" cy="98418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sz="2000" dirty="0">
                    <a:latin typeface="Open Sans" panose="020B0606030504020204" pitchFamily="34" charset="0"/>
                    <a:ea typeface="Open Sans" panose="020B0606030504020204" pitchFamily="34" charset="0"/>
                    <a:cs typeface="Open Sans" panose="020B0606030504020204" pitchFamily="34" charset="0"/>
                  </a:rPr>
                  <a:t>Biopharma</a:t>
                </a:r>
              </a:p>
            </p:txBody>
          </p:sp>
          <p:sp>
            <p:nvSpPr>
              <p:cNvPr id="17" name="Rectangle: Rounded Corners 16">
                <a:extLst>
                  <a:ext uri="{FF2B5EF4-FFF2-40B4-BE49-F238E27FC236}">
                    <a16:creationId xmlns:a16="http://schemas.microsoft.com/office/drawing/2014/main" id="{6661AD3F-F5A9-C0B4-7119-6BE2865C2F04}"/>
                  </a:ext>
                </a:extLst>
              </p:cNvPr>
              <p:cNvSpPr/>
              <p:nvPr/>
            </p:nvSpPr>
            <p:spPr>
              <a:xfrm>
                <a:off x="6517104" y="2936908"/>
                <a:ext cx="2107933" cy="98418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sz="2000" dirty="0">
                    <a:latin typeface="Open Sans" panose="020B0606030504020204" pitchFamily="34" charset="0"/>
                    <a:ea typeface="Open Sans" panose="020B0606030504020204" pitchFamily="34" charset="0"/>
                    <a:cs typeface="Open Sans" panose="020B0606030504020204" pitchFamily="34" charset="0"/>
                  </a:rPr>
                  <a:t>ICT</a:t>
                </a:r>
              </a:p>
            </p:txBody>
          </p:sp>
          <p:sp>
            <p:nvSpPr>
              <p:cNvPr id="18" name="Rectangle: Rounded Corners 17">
                <a:extLst>
                  <a:ext uri="{FF2B5EF4-FFF2-40B4-BE49-F238E27FC236}">
                    <a16:creationId xmlns:a16="http://schemas.microsoft.com/office/drawing/2014/main" id="{F34775A4-3551-151A-36AA-A1D751D2ECB7}"/>
                  </a:ext>
                </a:extLst>
              </p:cNvPr>
              <p:cNvSpPr/>
              <p:nvPr/>
            </p:nvSpPr>
            <p:spPr>
              <a:xfrm>
                <a:off x="9218596" y="2936908"/>
                <a:ext cx="2107933" cy="98418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sz="2000" dirty="0">
                    <a:latin typeface="Open Sans" panose="020B0606030504020204" pitchFamily="34" charset="0"/>
                    <a:ea typeface="Open Sans" panose="020B0606030504020204" pitchFamily="34" charset="0"/>
                    <a:cs typeface="Open Sans" panose="020B0606030504020204" pitchFamily="34" charset="0"/>
                  </a:rPr>
                  <a:t>Digital</a:t>
                </a:r>
              </a:p>
              <a:p>
                <a:pPr algn="ctr"/>
                <a:r>
                  <a:rPr lang="en-SG" sz="2000" dirty="0">
                    <a:latin typeface="Open Sans" panose="020B0606030504020204" pitchFamily="34" charset="0"/>
                    <a:ea typeface="Open Sans" panose="020B0606030504020204" pitchFamily="34" charset="0"/>
                    <a:cs typeface="Open Sans" panose="020B0606030504020204" pitchFamily="34" charset="0"/>
                  </a:rPr>
                  <a:t>Tech</a:t>
                </a:r>
              </a:p>
            </p:txBody>
          </p:sp>
          <p:sp>
            <p:nvSpPr>
              <p:cNvPr id="19" name="TextBox 18">
                <a:extLst>
                  <a:ext uri="{FF2B5EF4-FFF2-40B4-BE49-F238E27FC236}">
                    <a16:creationId xmlns:a16="http://schemas.microsoft.com/office/drawing/2014/main" id="{3FBC8A80-1C21-30B2-F135-7335AEFB34C7}"/>
                  </a:ext>
                </a:extLst>
              </p:cNvPr>
              <p:cNvSpPr txBox="1"/>
              <p:nvPr/>
            </p:nvSpPr>
            <p:spPr>
              <a:xfrm>
                <a:off x="1082840" y="4052236"/>
                <a:ext cx="2107933" cy="400110"/>
              </a:xfrm>
              <a:prstGeom prst="rect">
                <a:avLst/>
              </a:prstGeom>
              <a:noFill/>
            </p:spPr>
            <p:txBody>
              <a:bodyPr wrap="square" rtlCol="0">
                <a:spAutoFit/>
              </a:bodyPr>
              <a:lstStyle/>
              <a:p>
                <a:pPr algn="ctr"/>
                <a:r>
                  <a:rPr lang="en-SG" sz="2000" dirty="0">
                    <a:latin typeface="Open Sans" panose="020B0606030504020204" pitchFamily="34" charset="0"/>
                    <a:ea typeface="Open Sans" panose="020B0606030504020204" pitchFamily="34" charset="0"/>
                    <a:cs typeface="Open Sans" panose="020B0606030504020204" pitchFamily="34" charset="0"/>
                  </a:rPr>
                  <a:t>1895 to 1925</a:t>
                </a:r>
              </a:p>
            </p:txBody>
          </p:sp>
          <p:sp>
            <p:nvSpPr>
              <p:cNvPr id="20" name="TextBox 19">
                <a:extLst>
                  <a:ext uri="{FF2B5EF4-FFF2-40B4-BE49-F238E27FC236}">
                    <a16:creationId xmlns:a16="http://schemas.microsoft.com/office/drawing/2014/main" id="{C60E62C2-115C-0882-B39C-0497F8AA7264}"/>
                  </a:ext>
                </a:extLst>
              </p:cNvPr>
              <p:cNvSpPr txBox="1"/>
              <p:nvPr/>
            </p:nvSpPr>
            <p:spPr>
              <a:xfrm>
                <a:off x="3790748" y="4060257"/>
                <a:ext cx="2107933" cy="400110"/>
              </a:xfrm>
              <a:prstGeom prst="rect">
                <a:avLst/>
              </a:prstGeom>
              <a:noFill/>
            </p:spPr>
            <p:txBody>
              <a:bodyPr wrap="square" rtlCol="0">
                <a:spAutoFit/>
              </a:bodyPr>
              <a:lstStyle/>
              <a:p>
                <a:pPr algn="ctr"/>
                <a:r>
                  <a:rPr lang="en-SG" sz="2000" dirty="0">
                    <a:latin typeface="Open Sans" panose="020B0606030504020204" pitchFamily="34" charset="0"/>
                    <a:ea typeface="Open Sans" panose="020B0606030504020204" pitchFamily="34" charset="0"/>
                    <a:cs typeface="Open Sans" panose="020B0606030504020204" pitchFamily="34" charset="0"/>
                  </a:rPr>
                  <a:t>1930 to 1960</a:t>
                </a:r>
              </a:p>
            </p:txBody>
          </p:sp>
          <p:sp>
            <p:nvSpPr>
              <p:cNvPr id="21" name="TextBox 20">
                <a:extLst>
                  <a:ext uri="{FF2B5EF4-FFF2-40B4-BE49-F238E27FC236}">
                    <a16:creationId xmlns:a16="http://schemas.microsoft.com/office/drawing/2014/main" id="{4415BDB8-7371-BE68-EE15-604505A6227D}"/>
                  </a:ext>
                </a:extLst>
              </p:cNvPr>
              <p:cNvSpPr txBox="1"/>
              <p:nvPr/>
            </p:nvSpPr>
            <p:spPr>
              <a:xfrm>
                <a:off x="6498656" y="4052236"/>
                <a:ext cx="2107933" cy="400110"/>
              </a:xfrm>
              <a:prstGeom prst="rect">
                <a:avLst/>
              </a:prstGeom>
              <a:noFill/>
            </p:spPr>
            <p:txBody>
              <a:bodyPr wrap="square" rtlCol="0">
                <a:spAutoFit/>
              </a:bodyPr>
              <a:lstStyle/>
              <a:p>
                <a:pPr algn="ctr"/>
                <a:r>
                  <a:rPr lang="en-SG" sz="2000" dirty="0">
                    <a:latin typeface="Open Sans" panose="020B0606030504020204" pitchFamily="34" charset="0"/>
                    <a:ea typeface="Open Sans" panose="020B0606030504020204" pitchFamily="34" charset="0"/>
                    <a:cs typeface="Open Sans" panose="020B0606030504020204" pitchFamily="34" charset="0"/>
                  </a:rPr>
                  <a:t>1965 to 2000</a:t>
                </a:r>
              </a:p>
            </p:txBody>
          </p:sp>
          <p:sp>
            <p:nvSpPr>
              <p:cNvPr id="22" name="TextBox 21">
                <a:extLst>
                  <a:ext uri="{FF2B5EF4-FFF2-40B4-BE49-F238E27FC236}">
                    <a16:creationId xmlns:a16="http://schemas.microsoft.com/office/drawing/2014/main" id="{BDA3AD08-1C5D-998B-C65C-6BA3A5F0DDA0}"/>
                  </a:ext>
                </a:extLst>
              </p:cNvPr>
              <p:cNvSpPr txBox="1"/>
              <p:nvPr/>
            </p:nvSpPr>
            <p:spPr>
              <a:xfrm>
                <a:off x="9206564" y="4050632"/>
                <a:ext cx="2107933" cy="400110"/>
              </a:xfrm>
              <a:prstGeom prst="rect">
                <a:avLst/>
              </a:prstGeom>
              <a:noFill/>
            </p:spPr>
            <p:txBody>
              <a:bodyPr wrap="square" rtlCol="0">
                <a:spAutoFit/>
              </a:bodyPr>
              <a:lstStyle/>
              <a:p>
                <a:pPr algn="ctr"/>
                <a:r>
                  <a:rPr lang="en-SG" sz="2000" dirty="0">
                    <a:latin typeface="Open Sans" panose="020B0606030504020204" pitchFamily="34" charset="0"/>
                    <a:ea typeface="Open Sans" panose="020B0606030504020204" pitchFamily="34" charset="0"/>
                    <a:cs typeface="Open Sans" panose="020B0606030504020204" pitchFamily="34" charset="0"/>
                  </a:rPr>
                  <a:t>2000 to 2020</a:t>
                </a:r>
              </a:p>
            </p:txBody>
          </p:sp>
        </p:grpSp>
        <p:pic>
          <p:nvPicPr>
            <p:cNvPr id="7" name="Picture 6">
              <a:extLst>
                <a:ext uri="{FF2B5EF4-FFF2-40B4-BE49-F238E27FC236}">
                  <a16:creationId xmlns:a16="http://schemas.microsoft.com/office/drawing/2014/main" id="{B00ABC5B-6111-3FDB-5D19-52780734BD1C}"/>
                </a:ext>
              </a:extLst>
            </p:cNvPr>
            <p:cNvPicPr>
              <a:picLocks noChangeAspect="1"/>
            </p:cNvPicPr>
            <p:nvPr/>
          </p:nvPicPr>
          <p:blipFill>
            <a:blip r:embed="rId3"/>
            <a:stretch>
              <a:fillRect/>
            </a:stretch>
          </p:blipFill>
          <p:spPr>
            <a:xfrm>
              <a:off x="742747" y="2274517"/>
              <a:ext cx="1967919" cy="758583"/>
            </a:xfrm>
            <a:prstGeom prst="rect">
              <a:avLst/>
            </a:prstGeom>
          </p:spPr>
        </p:pic>
        <p:pic>
          <p:nvPicPr>
            <p:cNvPr id="8" name="Picture 7">
              <a:extLst>
                <a:ext uri="{FF2B5EF4-FFF2-40B4-BE49-F238E27FC236}">
                  <a16:creationId xmlns:a16="http://schemas.microsoft.com/office/drawing/2014/main" id="{66B35CDE-372B-2620-AAA6-1A41EA6BA4F8}"/>
                </a:ext>
              </a:extLst>
            </p:cNvPr>
            <p:cNvPicPr>
              <a:picLocks noChangeAspect="1"/>
            </p:cNvPicPr>
            <p:nvPr/>
          </p:nvPicPr>
          <p:blipFill>
            <a:blip r:embed="rId4"/>
            <a:stretch>
              <a:fillRect/>
            </a:stretch>
          </p:blipFill>
          <p:spPr>
            <a:xfrm>
              <a:off x="3455689" y="1881179"/>
              <a:ext cx="1967919" cy="1241444"/>
            </a:xfrm>
            <a:prstGeom prst="rect">
              <a:avLst/>
            </a:prstGeom>
          </p:spPr>
        </p:pic>
        <p:pic>
          <p:nvPicPr>
            <p:cNvPr id="9" name="Picture 8">
              <a:extLst>
                <a:ext uri="{FF2B5EF4-FFF2-40B4-BE49-F238E27FC236}">
                  <a16:creationId xmlns:a16="http://schemas.microsoft.com/office/drawing/2014/main" id="{DC400DB1-6439-DECD-ED6D-2F9AD648FB29}"/>
                </a:ext>
              </a:extLst>
            </p:cNvPr>
            <p:cNvPicPr>
              <a:picLocks noChangeAspect="1"/>
            </p:cNvPicPr>
            <p:nvPr/>
          </p:nvPicPr>
          <p:blipFill>
            <a:blip r:embed="rId5"/>
            <a:stretch>
              <a:fillRect/>
            </a:stretch>
          </p:blipFill>
          <p:spPr>
            <a:xfrm>
              <a:off x="6369410" y="1803407"/>
              <a:ext cx="1590684" cy="1327237"/>
            </a:xfrm>
            <a:prstGeom prst="rect">
              <a:avLst/>
            </a:prstGeom>
          </p:spPr>
        </p:pic>
        <p:pic>
          <p:nvPicPr>
            <p:cNvPr id="10" name="Picture 9">
              <a:extLst>
                <a:ext uri="{FF2B5EF4-FFF2-40B4-BE49-F238E27FC236}">
                  <a16:creationId xmlns:a16="http://schemas.microsoft.com/office/drawing/2014/main" id="{A59746F0-D0E6-8E33-FCDA-FAA2DDE8A744}"/>
                </a:ext>
              </a:extLst>
            </p:cNvPr>
            <p:cNvPicPr>
              <a:picLocks noChangeAspect="1"/>
            </p:cNvPicPr>
            <p:nvPr/>
          </p:nvPicPr>
          <p:blipFill>
            <a:blip r:embed="rId6"/>
            <a:stretch>
              <a:fillRect/>
            </a:stretch>
          </p:blipFill>
          <p:spPr>
            <a:xfrm>
              <a:off x="8969330" y="1905000"/>
              <a:ext cx="1796334" cy="1225644"/>
            </a:xfrm>
            <a:prstGeom prst="rect">
              <a:avLst/>
            </a:prstGeom>
          </p:spPr>
        </p:pic>
      </p:grpSp>
      <p:grpSp>
        <p:nvGrpSpPr>
          <p:cNvPr id="23" name="Group 4">
            <a:extLst>
              <a:ext uri="{FF2B5EF4-FFF2-40B4-BE49-F238E27FC236}">
                <a16:creationId xmlns:a16="http://schemas.microsoft.com/office/drawing/2014/main" id="{011901CB-14ED-2EB2-97D4-58EEF2558AE7}"/>
              </a:ext>
            </a:extLst>
          </p:cNvPr>
          <p:cNvGrpSpPr/>
          <p:nvPr/>
        </p:nvGrpSpPr>
        <p:grpSpPr>
          <a:xfrm>
            <a:off x="1" y="5975287"/>
            <a:ext cx="2344848" cy="882713"/>
            <a:chOff x="0" y="0"/>
            <a:chExt cx="4527766" cy="1647698"/>
          </a:xfrm>
        </p:grpSpPr>
        <p:sp>
          <p:nvSpPr>
            <p:cNvPr id="24" name="Freeform 5" descr="HATABSAL VADYUNK A JￃﾖVￅﾐRE.  Előfordulhat, hogy az AI által létrehozott tartalom helytelen.">
              <a:extLst>
                <a:ext uri="{FF2B5EF4-FFF2-40B4-BE49-F238E27FC236}">
                  <a16:creationId xmlns:a16="http://schemas.microsoft.com/office/drawing/2014/main" id="{ED3176D8-66DA-F44D-5D0D-E7D0454D2672}"/>
                </a:ext>
              </a:extLst>
            </p:cNvPr>
            <p:cNvSpPr/>
            <p:nvPr/>
          </p:nvSpPr>
          <p:spPr>
            <a:xfrm>
              <a:off x="0" y="0"/>
              <a:ext cx="4527804" cy="1647698"/>
            </a:xfrm>
            <a:custGeom>
              <a:avLst/>
              <a:gdLst/>
              <a:ahLst/>
              <a:cxnLst/>
              <a:rect l="l" t="t" r="r" b="b"/>
              <a:pathLst>
                <a:path w="4527804" h="1647698">
                  <a:moveTo>
                    <a:pt x="0" y="0"/>
                  </a:moveTo>
                  <a:lnTo>
                    <a:pt x="4527804" y="0"/>
                  </a:lnTo>
                  <a:lnTo>
                    <a:pt x="4527804" y="1647698"/>
                  </a:lnTo>
                  <a:lnTo>
                    <a:pt x="0" y="1647698"/>
                  </a:lnTo>
                  <a:lnTo>
                    <a:pt x="0" y="0"/>
                  </a:lnTo>
                  <a:close/>
                </a:path>
              </a:pathLst>
            </a:custGeom>
            <a:blipFill>
              <a:blip r:embed="rId7"/>
              <a:stretch>
                <a:fillRect/>
              </a:stretch>
            </a:blipFill>
          </p:spPr>
          <p:txBody>
            <a:bodyPr/>
            <a:lstStyle/>
            <a:p>
              <a:endParaRPr lang="en-HU"/>
            </a:p>
          </p:txBody>
        </p:sp>
      </p:grpSp>
    </p:spTree>
    <p:extLst>
      <p:ext uri="{BB962C8B-B14F-4D97-AF65-F5344CB8AC3E}">
        <p14:creationId xmlns:p14="http://schemas.microsoft.com/office/powerpoint/2010/main" val="1357814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4">
          <a:extLst>
            <a:ext uri="{FF2B5EF4-FFF2-40B4-BE49-F238E27FC236}">
              <a16:creationId xmlns:a16="http://schemas.microsoft.com/office/drawing/2014/main" id="{0FDA4700-45FA-6ACB-E63A-988CADAB3617}"/>
            </a:ext>
          </a:extLst>
        </p:cNvPr>
        <p:cNvGrpSpPr/>
        <p:nvPr/>
      </p:nvGrpSpPr>
      <p:grpSpPr>
        <a:xfrm>
          <a:off x="0" y="0"/>
          <a:ext cx="0" cy="0"/>
          <a:chOff x="0" y="0"/>
          <a:chExt cx="0" cy="0"/>
        </a:xfrm>
      </p:grpSpPr>
      <p:sp>
        <p:nvSpPr>
          <p:cNvPr id="95" name="Google Shape;95;p2">
            <a:extLst>
              <a:ext uri="{FF2B5EF4-FFF2-40B4-BE49-F238E27FC236}">
                <a16:creationId xmlns:a16="http://schemas.microsoft.com/office/drawing/2014/main" id="{620FBEEB-1795-D764-DE9D-06E27132454C}"/>
              </a:ext>
            </a:extLst>
          </p:cNvPr>
          <p:cNvSpPr txBox="1">
            <a:spLocks noGrp="1"/>
          </p:cNvSpPr>
          <p:nvPr>
            <p:ph type="title"/>
          </p:nvPr>
        </p:nvSpPr>
        <p:spPr>
          <a:xfrm>
            <a:off x="548701" y="351659"/>
            <a:ext cx="11094598" cy="11905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SG" sz="3200" b="1" dirty="0">
                <a:solidFill>
                  <a:schemeClr val="bg1"/>
                </a:solidFill>
              </a:rPr>
              <a:t>Key Takeaways</a:t>
            </a:r>
            <a:endParaRPr sz="3200" b="1" dirty="0">
              <a:solidFill>
                <a:schemeClr val="bg1"/>
              </a:solidFill>
            </a:endParaRPr>
          </a:p>
        </p:txBody>
      </p:sp>
      <p:sp>
        <p:nvSpPr>
          <p:cNvPr id="2" name="Footer Placeholder 1">
            <a:extLst>
              <a:ext uri="{FF2B5EF4-FFF2-40B4-BE49-F238E27FC236}">
                <a16:creationId xmlns:a16="http://schemas.microsoft.com/office/drawing/2014/main" id="{380D7F9D-F104-D520-24A1-68A0ABFA9357}"/>
              </a:ext>
            </a:extLst>
          </p:cNvPr>
          <p:cNvSpPr>
            <a:spLocks noGrp="1"/>
          </p:cNvSpPr>
          <p:nvPr>
            <p:ph type="ftr" idx="11"/>
          </p:nvPr>
        </p:nvSpPr>
        <p:spPr/>
        <p:txBody>
          <a:bodyPr/>
          <a:lstStyle/>
          <a:p>
            <a:r>
              <a:rPr lang="en-US" dirty="0"/>
              <a:t>© 2026 Yusarn Audrey LLC. All Rights Reserved.</a:t>
            </a:r>
          </a:p>
        </p:txBody>
      </p:sp>
      <p:sp>
        <p:nvSpPr>
          <p:cNvPr id="3" name="Slide Number Placeholder 2">
            <a:extLst>
              <a:ext uri="{FF2B5EF4-FFF2-40B4-BE49-F238E27FC236}">
                <a16:creationId xmlns:a16="http://schemas.microsoft.com/office/drawing/2014/main" id="{E28B9540-266A-9173-58A9-ACE04624C98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dirty="0"/>
          </a:p>
        </p:txBody>
      </p:sp>
      <p:sp>
        <p:nvSpPr>
          <p:cNvPr id="4" name="TextBox 3">
            <a:extLst>
              <a:ext uri="{FF2B5EF4-FFF2-40B4-BE49-F238E27FC236}">
                <a16:creationId xmlns:a16="http://schemas.microsoft.com/office/drawing/2014/main" id="{B1E4A986-99B9-16D4-5F40-5D87B4D95B15}"/>
              </a:ext>
            </a:extLst>
          </p:cNvPr>
          <p:cNvSpPr txBox="1"/>
          <p:nvPr/>
        </p:nvSpPr>
        <p:spPr>
          <a:xfrm>
            <a:off x="8886825" y="1019175"/>
            <a:ext cx="2495550" cy="400110"/>
          </a:xfrm>
          <a:prstGeom prst="rect">
            <a:avLst/>
          </a:prstGeom>
          <a:noFill/>
        </p:spPr>
        <p:txBody>
          <a:bodyPr wrap="square" rtlCol="0">
            <a:spAutoFit/>
          </a:bodyPr>
          <a:lstStyle/>
          <a:p>
            <a:r>
              <a:rPr lang="en-SG" sz="2000" dirty="0">
                <a:solidFill>
                  <a:schemeClr val="bg1"/>
                </a:solidFill>
                <a:latin typeface="Angsana New" panose="020B0502040204020203" pitchFamily="18" charset="-34"/>
                <a:cs typeface="Angsana New" panose="020B0502040204020203" pitchFamily="18" charset="-34"/>
              </a:rPr>
              <a:t>Singapore     Malaysia     Thailand</a:t>
            </a:r>
          </a:p>
        </p:txBody>
      </p:sp>
      <p:sp>
        <p:nvSpPr>
          <p:cNvPr id="7" name="Google Shape;96;p2">
            <a:extLst>
              <a:ext uri="{FF2B5EF4-FFF2-40B4-BE49-F238E27FC236}">
                <a16:creationId xmlns:a16="http://schemas.microsoft.com/office/drawing/2014/main" id="{93C36CBA-6107-1AC2-CA37-D8666A8DAE9C}"/>
              </a:ext>
            </a:extLst>
          </p:cNvPr>
          <p:cNvSpPr txBox="1">
            <a:spLocks noGrp="1"/>
          </p:cNvSpPr>
          <p:nvPr>
            <p:ph type="body" idx="1"/>
          </p:nvPr>
        </p:nvSpPr>
        <p:spPr>
          <a:xfrm>
            <a:off x="838200" y="1542181"/>
            <a:ext cx="10515600" cy="4556107"/>
          </a:xfrm>
          <a:prstGeom prst="rect">
            <a:avLst/>
          </a:prstGeom>
          <a:noFill/>
          <a:ln>
            <a:noFill/>
          </a:ln>
        </p:spPr>
        <p:txBody>
          <a:bodyPr spcFirstLastPara="1" wrap="square" lIns="91425" tIns="45700" rIns="91425" bIns="45700" anchor="t" anchorCtr="0">
            <a:normAutofit/>
          </a:bodyPr>
          <a:lstStyle/>
          <a:p>
            <a:pPr marL="609600" indent="-457200" algn="just">
              <a:lnSpc>
                <a:spcPct val="120000"/>
              </a:lnSpc>
              <a:spcBef>
                <a:spcPts val="0"/>
              </a:spcBef>
              <a:buClr>
                <a:srgbClr val="0070C0"/>
              </a:buClr>
              <a:buSzPct val="100000"/>
            </a:pPr>
            <a:r>
              <a:rPr lang="en-SG" dirty="0">
                <a:solidFill>
                  <a:schemeClr val="tx1">
                    <a:lumMod val="75000"/>
                    <a:lumOff val="25000"/>
                  </a:schemeClr>
                </a:solidFill>
              </a:rPr>
              <a:t>Technology, IP and finance are strongly interrelated</a:t>
            </a:r>
          </a:p>
          <a:p>
            <a:pPr marL="609600" indent="-457200" algn="just">
              <a:lnSpc>
                <a:spcPct val="120000"/>
              </a:lnSpc>
              <a:spcBef>
                <a:spcPts val="0"/>
              </a:spcBef>
              <a:buClr>
                <a:srgbClr val="0070C0"/>
              </a:buClr>
              <a:buSzPct val="100000"/>
            </a:pPr>
            <a:endParaRPr lang="en-SG" dirty="0">
              <a:solidFill>
                <a:schemeClr val="tx1">
                  <a:lumMod val="75000"/>
                  <a:lumOff val="25000"/>
                </a:schemeClr>
              </a:solidFill>
            </a:endParaRPr>
          </a:p>
          <a:p>
            <a:pPr marL="609600" indent="-457200" algn="just">
              <a:lnSpc>
                <a:spcPct val="120000"/>
              </a:lnSpc>
              <a:spcBef>
                <a:spcPts val="0"/>
              </a:spcBef>
              <a:buClr>
                <a:srgbClr val="0070C0"/>
              </a:buClr>
              <a:buSzPct val="100000"/>
            </a:pPr>
            <a:r>
              <a:rPr lang="en-SG" dirty="0">
                <a:solidFill>
                  <a:schemeClr val="tx1">
                    <a:lumMod val="75000"/>
                    <a:lumOff val="25000"/>
                  </a:schemeClr>
                </a:solidFill>
              </a:rPr>
              <a:t>Emphasis and harnessing of innovation in IoT, advanced analytics, automation, predictive maintenance, digital twins, and smart factories is reflected in IP statistics and there is a geographical significance</a:t>
            </a:r>
          </a:p>
          <a:p>
            <a:pPr marL="609600" indent="-457200" algn="just">
              <a:lnSpc>
                <a:spcPct val="120000"/>
              </a:lnSpc>
              <a:spcBef>
                <a:spcPts val="0"/>
              </a:spcBef>
              <a:buClr>
                <a:srgbClr val="0070C0"/>
              </a:buClr>
              <a:buSzPct val="100000"/>
            </a:pPr>
            <a:endParaRPr lang="en-SG" dirty="0">
              <a:solidFill>
                <a:schemeClr val="tx1">
                  <a:lumMod val="75000"/>
                  <a:lumOff val="25000"/>
                </a:schemeClr>
              </a:solidFill>
            </a:endParaRPr>
          </a:p>
          <a:p>
            <a:pPr marL="609600" indent="-457200" algn="just">
              <a:lnSpc>
                <a:spcPct val="120000"/>
              </a:lnSpc>
              <a:spcBef>
                <a:spcPts val="0"/>
              </a:spcBef>
              <a:buClr>
                <a:srgbClr val="0070C0"/>
              </a:buClr>
              <a:buSzPct val="100000"/>
            </a:pPr>
            <a:r>
              <a:rPr lang="en-SG" dirty="0">
                <a:solidFill>
                  <a:schemeClr val="tx1">
                    <a:lumMod val="75000"/>
                    <a:lumOff val="25000"/>
                  </a:schemeClr>
                </a:solidFill>
              </a:rPr>
              <a:t>Recognise IP assets in these trends, acquire them, and harness them. Leverage them for value release – financing and other monetisation mechanisms, in particular, licensing of IP</a:t>
            </a:r>
          </a:p>
        </p:txBody>
      </p:sp>
      <p:grpSp>
        <p:nvGrpSpPr>
          <p:cNvPr id="5" name="Group 4">
            <a:extLst>
              <a:ext uri="{FF2B5EF4-FFF2-40B4-BE49-F238E27FC236}">
                <a16:creationId xmlns:a16="http://schemas.microsoft.com/office/drawing/2014/main" id="{BE38C7FC-DCCD-2136-E748-53099D5C8EE5}"/>
              </a:ext>
            </a:extLst>
          </p:cNvPr>
          <p:cNvGrpSpPr/>
          <p:nvPr/>
        </p:nvGrpSpPr>
        <p:grpSpPr>
          <a:xfrm>
            <a:off x="1" y="5975287"/>
            <a:ext cx="2344848" cy="882713"/>
            <a:chOff x="0" y="0"/>
            <a:chExt cx="4527766" cy="1647698"/>
          </a:xfrm>
        </p:grpSpPr>
        <p:sp>
          <p:nvSpPr>
            <p:cNvPr id="6" name="Freeform 5" descr="HATABSAL VADYUNK A JￃﾖVￅﾐRE.  Előfordulhat, hogy az AI által létrehozott tartalom helytelen.">
              <a:extLst>
                <a:ext uri="{FF2B5EF4-FFF2-40B4-BE49-F238E27FC236}">
                  <a16:creationId xmlns:a16="http://schemas.microsoft.com/office/drawing/2014/main" id="{DDBFDEA0-7056-982B-425A-A3089CAD51ED}"/>
                </a:ext>
              </a:extLst>
            </p:cNvPr>
            <p:cNvSpPr/>
            <p:nvPr/>
          </p:nvSpPr>
          <p:spPr>
            <a:xfrm>
              <a:off x="0" y="0"/>
              <a:ext cx="4527804" cy="1647698"/>
            </a:xfrm>
            <a:custGeom>
              <a:avLst/>
              <a:gdLst/>
              <a:ahLst/>
              <a:cxnLst/>
              <a:rect l="l" t="t" r="r" b="b"/>
              <a:pathLst>
                <a:path w="4527804" h="1647698">
                  <a:moveTo>
                    <a:pt x="0" y="0"/>
                  </a:moveTo>
                  <a:lnTo>
                    <a:pt x="4527804" y="0"/>
                  </a:lnTo>
                  <a:lnTo>
                    <a:pt x="4527804" y="1647698"/>
                  </a:lnTo>
                  <a:lnTo>
                    <a:pt x="0" y="1647698"/>
                  </a:lnTo>
                  <a:lnTo>
                    <a:pt x="0" y="0"/>
                  </a:lnTo>
                  <a:close/>
                </a:path>
              </a:pathLst>
            </a:custGeom>
            <a:blipFill>
              <a:blip r:embed="rId3"/>
              <a:stretch>
                <a:fillRect/>
              </a:stretch>
            </a:blipFill>
          </p:spPr>
          <p:txBody>
            <a:bodyPr/>
            <a:lstStyle/>
            <a:p>
              <a:endParaRPr lang="en-HU"/>
            </a:p>
          </p:txBody>
        </p:sp>
      </p:grpSp>
    </p:spTree>
    <p:extLst>
      <p:ext uri="{BB962C8B-B14F-4D97-AF65-F5344CB8AC3E}">
        <p14:creationId xmlns:p14="http://schemas.microsoft.com/office/powerpoint/2010/main" val="1984796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4">
          <a:extLst>
            <a:ext uri="{FF2B5EF4-FFF2-40B4-BE49-F238E27FC236}">
              <a16:creationId xmlns:a16="http://schemas.microsoft.com/office/drawing/2014/main" id="{6C9FA11B-4A65-8AB5-8474-7D936D599DC3}"/>
            </a:ext>
          </a:extLst>
        </p:cNvPr>
        <p:cNvGrpSpPr/>
        <p:nvPr/>
      </p:nvGrpSpPr>
      <p:grpSpPr>
        <a:xfrm>
          <a:off x="0" y="0"/>
          <a:ext cx="0" cy="0"/>
          <a:chOff x="0" y="0"/>
          <a:chExt cx="0" cy="0"/>
        </a:xfrm>
      </p:grpSpPr>
      <p:sp>
        <p:nvSpPr>
          <p:cNvPr id="95" name="Google Shape;95;p2">
            <a:extLst>
              <a:ext uri="{FF2B5EF4-FFF2-40B4-BE49-F238E27FC236}">
                <a16:creationId xmlns:a16="http://schemas.microsoft.com/office/drawing/2014/main" id="{D89E6810-4F31-D75D-2352-49CE478B6203}"/>
              </a:ext>
            </a:extLst>
          </p:cNvPr>
          <p:cNvSpPr txBox="1">
            <a:spLocks noGrp="1"/>
          </p:cNvSpPr>
          <p:nvPr>
            <p:ph type="title"/>
          </p:nvPr>
        </p:nvSpPr>
        <p:spPr>
          <a:xfrm>
            <a:off x="548701" y="351659"/>
            <a:ext cx="11094598" cy="11905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SG" sz="3600" b="1" dirty="0">
                <a:solidFill>
                  <a:schemeClr val="bg1"/>
                </a:solidFill>
              </a:rPr>
              <a:t>About the Speaker</a:t>
            </a:r>
            <a:endParaRPr sz="3600" b="1" dirty="0">
              <a:solidFill>
                <a:schemeClr val="bg1"/>
              </a:solidFill>
            </a:endParaRPr>
          </a:p>
        </p:txBody>
      </p:sp>
      <p:sp>
        <p:nvSpPr>
          <p:cNvPr id="2" name="Footer Placeholder 1">
            <a:extLst>
              <a:ext uri="{FF2B5EF4-FFF2-40B4-BE49-F238E27FC236}">
                <a16:creationId xmlns:a16="http://schemas.microsoft.com/office/drawing/2014/main" id="{07DF27AF-7811-66A6-B766-3EE204828C91}"/>
              </a:ext>
            </a:extLst>
          </p:cNvPr>
          <p:cNvSpPr>
            <a:spLocks noGrp="1"/>
          </p:cNvSpPr>
          <p:nvPr>
            <p:ph type="ftr" idx="11"/>
          </p:nvPr>
        </p:nvSpPr>
        <p:spPr/>
        <p:txBody>
          <a:bodyPr/>
          <a:lstStyle/>
          <a:p>
            <a:r>
              <a:rPr lang="en-US" dirty="0"/>
              <a:t>© 2026 Yusarn Audrey LLC. All Rights Reserved.</a:t>
            </a:r>
          </a:p>
        </p:txBody>
      </p:sp>
      <p:sp>
        <p:nvSpPr>
          <p:cNvPr id="3" name="Slide Number Placeholder 2">
            <a:extLst>
              <a:ext uri="{FF2B5EF4-FFF2-40B4-BE49-F238E27FC236}">
                <a16:creationId xmlns:a16="http://schemas.microsoft.com/office/drawing/2014/main" id="{F1C5E78C-B535-C54D-3ABC-937D353B39C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dirty="0"/>
          </a:p>
        </p:txBody>
      </p:sp>
      <p:sp>
        <p:nvSpPr>
          <p:cNvPr id="4" name="TextBox 3">
            <a:extLst>
              <a:ext uri="{FF2B5EF4-FFF2-40B4-BE49-F238E27FC236}">
                <a16:creationId xmlns:a16="http://schemas.microsoft.com/office/drawing/2014/main" id="{D6568DA6-E420-F87F-7138-839E7CEFE9B4}"/>
              </a:ext>
            </a:extLst>
          </p:cNvPr>
          <p:cNvSpPr txBox="1"/>
          <p:nvPr/>
        </p:nvSpPr>
        <p:spPr>
          <a:xfrm>
            <a:off x="8886825" y="1019175"/>
            <a:ext cx="2495550" cy="400110"/>
          </a:xfrm>
          <a:prstGeom prst="rect">
            <a:avLst/>
          </a:prstGeom>
          <a:noFill/>
        </p:spPr>
        <p:txBody>
          <a:bodyPr wrap="square" rtlCol="0">
            <a:spAutoFit/>
          </a:bodyPr>
          <a:lstStyle/>
          <a:p>
            <a:r>
              <a:rPr lang="en-SG" sz="2000" dirty="0">
                <a:solidFill>
                  <a:schemeClr val="bg1"/>
                </a:solidFill>
                <a:latin typeface="Angsana New" panose="020B0502040204020203" pitchFamily="18" charset="-34"/>
                <a:cs typeface="Angsana New" panose="020B0502040204020203" pitchFamily="18" charset="-34"/>
              </a:rPr>
              <a:t>Singapore     Malaysia     Thailand</a:t>
            </a:r>
          </a:p>
        </p:txBody>
      </p:sp>
      <p:grpSp>
        <p:nvGrpSpPr>
          <p:cNvPr id="8" name="Group 7">
            <a:extLst>
              <a:ext uri="{FF2B5EF4-FFF2-40B4-BE49-F238E27FC236}">
                <a16:creationId xmlns:a16="http://schemas.microsoft.com/office/drawing/2014/main" id="{527BA169-9F15-D777-822B-143BDACF0560}"/>
              </a:ext>
            </a:extLst>
          </p:cNvPr>
          <p:cNvGrpSpPr/>
          <p:nvPr/>
        </p:nvGrpSpPr>
        <p:grpSpPr>
          <a:xfrm>
            <a:off x="387096" y="1542181"/>
            <a:ext cx="11417808" cy="4800167"/>
            <a:chOff x="387096" y="1540194"/>
            <a:chExt cx="11417808" cy="4800167"/>
          </a:xfrm>
        </p:grpSpPr>
        <p:sp>
          <p:nvSpPr>
            <p:cNvPr id="5" name="Text Placeholder 1">
              <a:extLst>
                <a:ext uri="{FF2B5EF4-FFF2-40B4-BE49-F238E27FC236}">
                  <a16:creationId xmlns:a16="http://schemas.microsoft.com/office/drawing/2014/main" id="{F1BDC0DF-0468-D953-4053-EFE830682918}"/>
                </a:ext>
              </a:extLst>
            </p:cNvPr>
            <p:cNvSpPr txBox="1">
              <a:spLocks/>
            </p:cNvSpPr>
            <p:nvPr/>
          </p:nvSpPr>
          <p:spPr>
            <a:xfrm>
              <a:off x="4868500" y="1540194"/>
              <a:ext cx="4939642" cy="229003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10000"/>
                </a:lnSpc>
                <a:spcBef>
                  <a:spcPts val="0"/>
                </a:spcBef>
                <a:buNone/>
              </a:pPr>
              <a:r>
                <a:rPr lang="en-SG" sz="1050" b="1" dirty="0">
                  <a:solidFill>
                    <a:srgbClr val="0070C0"/>
                  </a:solidFill>
                  <a:latin typeface="Open Sans" panose="020B0606030504020204" pitchFamily="34" charset="0"/>
                  <a:ea typeface="Open Sans" panose="020B0606030504020204" pitchFamily="34" charset="0"/>
                  <a:cs typeface="Open Sans" panose="020B0606030504020204" pitchFamily="34" charset="0"/>
                </a:rPr>
                <a:t>Audrey </a:t>
              </a:r>
              <a:r>
                <a:rPr lang="en-SG" sz="1050" b="1" u="sng" dirty="0">
                  <a:solidFill>
                    <a:srgbClr val="0070C0"/>
                  </a:solidFill>
                  <a:latin typeface="Open Sans" panose="020B0606030504020204" pitchFamily="34" charset="0"/>
                  <a:ea typeface="Open Sans" panose="020B0606030504020204" pitchFamily="34" charset="0"/>
                  <a:cs typeface="Open Sans" panose="020B0606030504020204" pitchFamily="34" charset="0"/>
                </a:rPr>
                <a:t>Yap</a:t>
              </a:r>
            </a:p>
            <a:p>
              <a:pPr marL="0" indent="0">
                <a:lnSpc>
                  <a:spcPct val="110000"/>
                </a:lnSpc>
                <a:spcBef>
                  <a:spcPts val="0"/>
                </a:spcBef>
                <a:spcAft>
                  <a:spcPts val="600"/>
                </a:spcAft>
                <a:buNone/>
              </a:pPr>
              <a:r>
                <a:rPr lang="en-SG" sz="1050" dirty="0">
                  <a:latin typeface="Open Sans" panose="020B0606030504020204" pitchFamily="34" charset="0"/>
                  <a:ea typeface="Open Sans" panose="020B0606030504020204" pitchFamily="34" charset="0"/>
                  <a:cs typeface="Open Sans" panose="020B0606030504020204" pitchFamily="34" charset="0"/>
                </a:rPr>
                <a:t>Managing Director, Yusarn Audrey LLC</a:t>
              </a:r>
            </a:p>
            <a:p>
              <a:pPr marL="57150" indent="-285750">
                <a:lnSpc>
                  <a:spcPct val="110000"/>
                </a:lnSpc>
                <a:spcBef>
                  <a:spcPts val="0"/>
                </a:spcBef>
                <a:buClr>
                  <a:srgbClr val="0070C0"/>
                </a:buClr>
                <a:buSzPct val="120000"/>
                <a:buFont typeface="Arial" panose="020B0604020202020204" pitchFamily="34" charset="0"/>
                <a:buChar char="•"/>
              </a:pPr>
              <a:r>
                <a:rPr lang="en-SG" sz="1050" dirty="0">
                  <a:latin typeface="Open Sans" panose="020B0606030504020204" pitchFamily="34" charset="0"/>
                  <a:ea typeface="Open Sans" panose="020B0606030504020204" pitchFamily="34" charset="0"/>
                  <a:cs typeface="Open Sans" panose="020B0606030504020204" pitchFamily="34" charset="0"/>
                </a:rPr>
                <a:t>LL.B. (Hons) LL.M.</a:t>
              </a:r>
            </a:p>
            <a:p>
              <a:pPr marL="57150" indent="-285750">
                <a:lnSpc>
                  <a:spcPct val="110000"/>
                </a:lnSpc>
                <a:spcBef>
                  <a:spcPts val="0"/>
                </a:spcBef>
                <a:buClr>
                  <a:srgbClr val="0070C0"/>
                </a:buClr>
                <a:buSzPct val="120000"/>
                <a:buFont typeface="Arial" panose="020B0604020202020204" pitchFamily="34" charset="0"/>
                <a:buChar char="•"/>
              </a:pPr>
              <a:r>
                <a:rPr lang="en-SG" sz="1050" dirty="0">
                  <a:latin typeface="Open Sans" panose="020B0606030504020204" pitchFamily="34" charset="0"/>
                  <a:ea typeface="Open Sans" panose="020B0606030504020204" pitchFamily="34" charset="0"/>
                  <a:cs typeface="Open Sans" panose="020B0606030504020204" pitchFamily="34" charset="0"/>
                </a:rPr>
                <a:t>Advocate and Solicitor, Supreme Court of Singapore</a:t>
              </a:r>
            </a:p>
            <a:p>
              <a:pPr marL="57150" indent="-285750">
                <a:lnSpc>
                  <a:spcPct val="110000"/>
                </a:lnSpc>
                <a:spcBef>
                  <a:spcPts val="0"/>
                </a:spcBef>
                <a:buClr>
                  <a:srgbClr val="0070C0"/>
                </a:buClr>
                <a:buSzPct val="120000"/>
                <a:buFont typeface="Arial" panose="020B0604020202020204" pitchFamily="34" charset="0"/>
                <a:buChar char="•"/>
              </a:pPr>
              <a:r>
                <a:rPr lang="en-SG" sz="1050" dirty="0">
                  <a:latin typeface="Open Sans" panose="020B0606030504020204" pitchFamily="34" charset="0"/>
                  <a:ea typeface="Open Sans" panose="020B0606030504020204" pitchFamily="34" charset="0"/>
                  <a:cs typeface="Open Sans" panose="020B0606030504020204" pitchFamily="34" charset="0"/>
                </a:rPr>
                <a:t>Advocate and Solicitor, High Court of Malaya</a:t>
              </a:r>
            </a:p>
            <a:p>
              <a:pPr marL="57150" indent="-285750">
                <a:lnSpc>
                  <a:spcPct val="110000"/>
                </a:lnSpc>
                <a:spcBef>
                  <a:spcPts val="0"/>
                </a:spcBef>
                <a:buClr>
                  <a:srgbClr val="0070C0"/>
                </a:buClr>
                <a:buSzPct val="120000"/>
                <a:buFont typeface="Arial" panose="020B0604020202020204" pitchFamily="34" charset="0"/>
                <a:buChar char="•"/>
              </a:pPr>
              <a:r>
                <a:rPr lang="en-SG" sz="1050" dirty="0">
                  <a:latin typeface="Open Sans" panose="020B0606030504020204" pitchFamily="34" charset="0"/>
                  <a:ea typeface="Open Sans" panose="020B0606030504020204" pitchFamily="34" charset="0"/>
                  <a:cs typeface="Open Sans" panose="020B0606030504020204" pitchFamily="34" charset="0"/>
                </a:rPr>
                <a:t>Solicitor, England and Wales</a:t>
              </a:r>
            </a:p>
            <a:p>
              <a:pPr marL="57150" indent="-285750">
                <a:lnSpc>
                  <a:spcPct val="110000"/>
                </a:lnSpc>
                <a:spcBef>
                  <a:spcPts val="0"/>
                </a:spcBef>
                <a:buClr>
                  <a:srgbClr val="0070C0"/>
                </a:buClr>
                <a:buSzPct val="120000"/>
                <a:buFont typeface="Arial" panose="020B0604020202020204" pitchFamily="34" charset="0"/>
                <a:buChar char="•"/>
              </a:pPr>
              <a:r>
                <a:rPr lang="en-SG" sz="1050" dirty="0">
                  <a:latin typeface="Open Sans" panose="020B0606030504020204" pitchFamily="34" charset="0"/>
                  <a:ea typeface="Open Sans" panose="020B0606030504020204" pitchFamily="34" charset="0"/>
                  <a:cs typeface="Open Sans" panose="020B0606030504020204" pitchFamily="34" charset="0"/>
                </a:rPr>
                <a:t>Registered Patent Attorney, Singapore</a:t>
              </a:r>
            </a:p>
            <a:p>
              <a:pPr marL="57150" indent="-285750">
                <a:lnSpc>
                  <a:spcPct val="110000"/>
                </a:lnSpc>
                <a:spcBef>
                  <a:spcPts val="0"/>
                </a:spcBef>
                <a:buClr>
                  <a:srgbClr val="0070C0"/>
                </a:buClr>
                <a:buSzPct val="120000"/>
                <a:buFont typeface="Arial" panose="020B0604020202020204" pitchFamily="34" charset="0"/>
                <a:buChar char="•"/>
              </a:pPr>
              <a:r>
                <a:rPr lang="en-SG" sz="1050" dirty="0">
                  <a:latin typeface="Open Sans" panose="020B0606030504020204" pitchFamily="34" charset="0"/>
                  <a:ea typeface="Open Sans" panose="020B0606030504020204" pitchFamily="34" charset="0"/>
                  <a:cs typeface="Open Sans" panose="020B0606030504020204" pitchFamily="34" charset="0"/>
                </a:rPr>
                <a:t>Registered Trademark Agent, Malaysia</a:t>
              </a:r>
            </a:p>
            <a:p>
              <a:pPr marL="57150" indent="-285750">
                <a:lnSpc>
                  <a:spcPct val="110000"/>
                </a:lnSpc>
                <a:spcBef>
                  <a:spcPts val="0"/>
                </a:spcBef>
                <a:buClr>
                  <a:srgbClr val="0070C0"/>
                </a:buClr>
                <a:buSzPct val="120000"/>
                <a:buFont typeface="Arial" panose="020B0604020202020204" pitchFamily="34" charset="0"/>
                <a:buChar char="•"/>
              </a:pPr>
              <a:r>
                <a:rPr lang="en-SG" sz="1050" dirty="0">
                  <a:latin typeface="Open Sans" panose="020B0606030504020204" pitchFamily="34" charset="0"/>
                  <a:ea typeface="Open Sans" panose="020B0606030504020204" pitchFamily="34" charset="0"/>
                  <a:cs typeface="Open Sans" panose="020B0606030504020204" pitchFamily="34" charset="0"/>
                </a:rPr>
                <a:t>Certified Patent Valuation Analyst</a:t>
              </a:r>
            </a:p>
            <a:p>
              <a:pPr marL="57150" indent="-285750">
                <a:lnSpc>
                  <a:spcPct val="110000"/>
                </a:lnSpc>
                <a:spcBef>
                  <a:spcPts val="0"/>
                </a:spcBef>
                <a:buClr>
                  <a:srgbClr val="0070C0"/>
                </a:buClr>
                <a:buSzPct val="120000"/>
                <a:buFont typeface="Arial" panose="020B0604020202020204" pitchFamily="34" charset="0"/>
                <a:buChar char="•"/>
              </a:pPr>
              <a:r>
                <a:rPr lang="en-SG" sz="1050" dirty="0">
                  <a:solidFill>
                    <a:srgbClr val="000000"/>
                  </a:solidFill>
                  <a:latin typeface="Open Sans" panose="020B0606030504020204" pitchFamily="34" charset="0"/>
                  <a:ea typeface="Open Sans" panose="020B0606030504020204" pitchFamily="34" charset="0"/>
                  <a:cs typeface="Open Sans" panose="020B0606030504020204" pitchFamily="34" charset="0"/>
                </a:rPr>
                <a:t>TÜV SÜD Professional Singapore Certified Management Consultant</a:t>
              </a:r>
              <a:endParaRPr lang="en-SG" sz="1050" dirty="0">
                <a:latin typeface="Open Sans" panose="020B0606030504020204" pitchFamily="34" charset="0"/>
                <a:ea typeface="Open Sans" panose="020B0606030504020204" pitchFamily="34" charset="0"/>
                <a:cs typeface="Open Sans" panose="020B0606030504020204" pitchFamily="34" charset="0"/>
              </a:endParaRPr>
            </a:p>
            <a:p>
              <a:pPr marL="57150" indent="-285750">
                <a:lnSpc>
                  <a:spcPct val="110000"/>
                </a:lnSpc>
                <a:spcBef>
                  <a:spcPts val="0"/>
                </a:spcBef>
                <a:buClr>
                  <a:srgbClr val="0070C0"/>
                </a:buClr>
                <a:buSzPct val="120000"/>
                <a:buFont typeface="Arial" panose="020B0604020202020204" pitchFamily="34" charset="0"/>
                <a:buChar char="•"/>
              </a:pPr>
              <a:r>
                <a:rPr lang="en-SG" sz="1050" dirty="0">
                  <a:latin typeface="Open Sans" panose="020B0606030504020204" pitchFamily="34" charset="0"/>
                  <a:ea typeface="Open Sans" panose="020B0606030504020204" pitchFamily="34" charset="0"/>
                  <a:cs typeface="Open Sans" panose="020B0606030504020204" pitchFamily="34" charset="0"/>
                </a:rPr>
                <a:t>Commissioner for Oaths, Singapore</a:t>
              </a:r>
            </a:p>
            <a:p>
              <a:pPr marL="57150" indent="-285750">
                <a:lnSpc>
                  <a:spcPct val="110000"/>
                </a:lnSpc>
                <a:spcBef>
                  <a:spcPts val="0"/>
                </a:spcBef>
                <a:buClr>
                  <a:srgbClr val="0070C0"/>
                </a:buClr>
                <a:buSzPct val="120000"/>
                <a:buFont typeface="Arial" panose="020B0604020202020204" pitchFamily="34" charset="0"/>
                <a:buChar char="•"/>
              </a:pPr>
              <a:r>
                <a:rPr lang="en-SG" sz="1050" dirty="0">
                  <a:latin typeface="Open Sans" panose="020B0606030504020204" pitchFamily="34" charset="0"/>
                  <a:ea typeface="Open Sans" panose="020B0606030504020204" pitchFamily="34" charset="0"/>
                  <a:cs typeface="Open Sans" panose="020B0606030504020204" pitchFamily="34" charset="0"/>
                </a:rPr>
                <a:t>Notary Public, Singapore</a:t>
              </a:r>
            </a:p>
          </p:txBody>
        </p:sp>
        <p:pic>
          <p:nvPicPr>
            <p:cNvPr id="6" name="Picture 5" descr="A person in a green jacket&#10;&#10;Description automatically generated with low confidence">
              <a:extLst>
                <a:ext uri="{FF2B5EF4-FFF2-40B4-BE49-F238E27FC236}">
                  <a16:creationId xmlns:a16="http://schemas.microsoft.com/office/drawing/2014/main" id="{0C3751B1-05BA-F474-9F00-5B0DA9E62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7380" y="1540194"/>
              <a:ext cx="1749900" cy="2174225"/>
            </a:xfrm>
            <a:prstGeom prst="rect">
              <a:avLst/>
            </a:prstGeom>
          </p:spPr>
        </p:pic>
        <p:sp>
          <p:nvSpPr>
            <p:cNvPr id="7" name="TextBox 7">
              <a:extLst>
                <a:ext uri="{FF2B5EF4-FFF2-40B4-BE49-F238E27FC236}">
                  <a16:creationId xmlns:a16="http://schemas.microsoft.com/office/drawing/2014/main" id="{64F7A83C-069A-3CC9-DDE1-793FD1384639}"/>
                </a:ext>
              </a:extLst>
            </p:cNvPr>
            <p:cNvSpPr txBox="1">
              <a:spLocks noChangeArrowheads="1"/>
            </p:cNvSpPr>
            <p:nvPr/>
          </p:nvSpPr>
          <p:spPr bwMode="auto">
            <a:xfrm>
              <a:off x="387096" y="3945410"/>
              <a:ext cx="11417808" cy="239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spcBef>
                  <a:spcPct val="20000"/>
                </a:spcBef>
                <a:buBlip>
                  <a:blip r:embed="rId4"/>
                </a:buBlip>
                <a:defRPr sz="3200">
                  <a:solidFill>
                    <a:schemeClr val="tx1"/>
                  </a:solidFill>
                  <a:latin typeface="Myriad Pro" pitchFamily="34" charset="0"/>
                </a:defRPr>
              </a:lvl1pPr>
              <a:lvl2pPr marL="742950" indent="-285750" eaLnBrk="0" hangingPunct="0">
                <a:spcBef>
                  <a:spcPct val="20000"/>
                </a:spcBef>
                <a:buBlip>
                  <a:blip r:embed="rId4"/>
                </a:buBlip>
                <a:defRPr sz="2800">
                  <a:solidFill>
                    <a:schemeClr val="tx1"/>
                  </a:solidFill>
                  <a:latin typeface="Myriad Pro" pitchFamily="34" charset="0"/>
                </a:defRPr>
              </a:lvl2pPr>
              <a:lvl3pPr marL="1143000" indent="-228600" eaLnBrk="0" hangingPunct="0">
                <a:spcBef>
                  <a:spcPct val="20000"/>
                </a:spcBef>
                <a:buBlip>
                  <a:blip r:embed="rId4"/>
                </a:buBlip>
                <a:defRPr sz="2400">
                  <a:solidFill>
                    <a:schemeClr val="tx1"/>
                  </a:solidFill>
                  <a:latin typeface="Myriad Pro" pitchFamily="34" charset="0"/>
                </a:defRPr>
              </a:lvl3pPr>
              <a:lvl4pPr marL="1600200" indent="-228600" eaLnBrk="0" hangingPunct="0">
                <a:spcBef>
                  <a:spcPct val="20000"/>
                </a:spcBef>
                <a:buBlip>
                  <a:blip r:embed="rId4"/>
                </a:buBlip>
                <a:defRPr sz="2000">
                  <a:solidFill>
                    <a:schemeClr val="tx1"/>
                  </a:solidFill>
                  <a:latin typeface="Myriad Pro" pitchFamily="34" charset="0"/>
                </a:defRPr>
              </a:lvl4pPr>
              <a:lvl5pPr marL="2057400" indent="-228600" eaLnBrk="0" hangingPunct="0">
                <a:spcBef>
                  <a:spcPct val="20000"/>
                </a:spcBef>
                <a:buClr>
                  <a:schemeClr val="tx2"/>
                </a:buClr>
                <a:buBlip>
                  <a:blip r:embed="rId4"/>
                </a:buBlip>
                <a:defRPr sz="2000">
                  <a:solidFill>
                    <a:schemeClr val="tx1"/>
                  </a:solidFill>
                  <a:latin typeface="Myriad Pro" pitchFamily="34" charset="0"/>
                </a:defRPr>
              </a:lvl5pPr>
              <a:lvl6pPr marL="2514600" indent="-228600" eaLnBrk="0" fontAlgn="base" hangingPunct="0">
                <a:spcBef>
                  <a:spcPct val="20000"/>
                </a:spcBef>
                <a:spcAft>
                  <a:spcPct val="0"/>
                </a:spcAft>
                <a:buClr>
                  <a:schemeClr val="tx2"/>
                </a:buClr>
                <a:buBlip>
                  <a:blip r:embed="rId4"/>
                </a:buBlip>
                <a:defRPr sz="2000">
                  <a:solidFill>
                    <a:schemeClr val="tx1"/>
                  </a:solidFill>
                  <a:latin typeface="Myriad Pro" pitchFamily="34" charset="0"/>
                </a:defRPr>
              </a:lvl6pPr>
              <a:lvl7pPr marL="2971800" indent="-228600" eaLnBrk="0" fontAlgn="base" hangingPunct="0">
                <a:spcBef>
                  <a:spcPct val="20000"/>
                </a:spcBef>
                <a:spcAft>
                  <a:spcPct val="0"/>
                </a:spcAft>
                <a:buClr>
                  <a:schemeClr val="tx2"/>
                </a:buClr>
                <a:buBlip>
                  <a:blip r:embed="rId4"/>
                </a:buBlip>
                <a:defRPr sz="2000">
                  <a:solidFill>
                    <a:schemeClr val="tx1"/>
                  </a:solidFill>
                  <a:latin typeface="Myriad Pro" pitchFamily="34" charset="0"/>
                </a:defRPr>
              </a:lvl7pPr>
              <a:lvl8pPr marL="3429000" indent="-228600" eaLnBrk="0" fontAlgn="base" hangingPunct="0">
                <a:spcBef>
                  <a:spcPct val="20000"/>
                </a:spcBef>
                <a:spcAft>
                  <a:spcPct val="0"/>
                </a:spcAft>
                <a:buClr>
                  <a:schemeClr val="tx2"/>
                </a:buClr>
                <a:buBlip>
                  <a:blip r:embed="rId4"/>
                </a:buBlip>
                <a:defRPr sz="2000">
                  <a:solidFill>
                    <a:schemeClr val="tx1"/>
                  </a:solidFill>
                  <a:latin typeface="Myriad Pro" pitchFamily="34" charset="0"/>
                </a:defRPr>
              </a:lvl8pPr>
              <a:lvl9pPr marL="3886200" indent="-228600" eaLnBrk="0" fontAlgn="base" hangingPunct="0">
                <a:spcBef>
                  <a:spcPct val="20000"/>
                </a:spcBef>
                <a:spcAft>
                  <a:spcPct val="0"/>
                </a:spcAft>
                <a:buClr>
                  <a:schemeClr val="tx2"/>
                </a:buClr>
                <a:buBlip>
                  <a:blip r:embed="rId4"/>
                </a:buBlip>
                <a:defRPr sz="2000">
                  <a:solidFill>
                    <a:schemeClr val="tx1"/>
                  </a:solidFill>
                  <a:latin typeface="Myriad Pro" pitchFamily="34" charset="0"/>
                </a:defRPr>
              </a:lvl9pPr>
            </a:lstStyle>
            <a:p>
              <a:pPr marL="182563" algn="just">
                <a:lnSpc>
                  <a:spcPct val="105000"/>
                </a:lnSpc>
                <a:spcBef>
                  <a:spcPts val="0"/>
                </a:spcBef>
                <a:buClr>
                  <a:srgbClr val="0070C0"/>
                </a:buClr>
                <a:buSzPct val="100000"/>
                <a:buFont typeface="Wingdings" panose="05000000000000000000" pitchFamily="2" charset="2"/>
                <a:buChar char="Ø"/>
              </a:pPr>
              <a:r>
                <a:rPr lang="en-SG" sz="1100" dirty="0">
                  <a:effectLst/>
                  <a:latin typeface="Open Sans" panose="020B0606030504020204" pitchFamily="34" charset="0"/>
                  <a:ea typeface="Open Sans" panose="020B0606030504020204" pitchFamily="34" charset="0"/>
                  <a:cs typeface="Open Sans" panose="020B0606030504020204" pitchFamily="34" charset="0"/>
                </a:rPr>
                <a:t>Audrey is managing director </a:t>
              </a:r>
              <a:r>
                <a:rPr lang="en-SG" sz="1100" dirty="0">
                  <a:latin typeface="Open Sans" panose="020B0606030504020204" pitchFamily="34" charset="0"/>
                  <a:ea typeface="Open Sans" panose="020B0606030504020204" pitchFamily="34" charset="0"/>
                  <a:cs typeface="Open Sans" panose="020B0606030504020204" pitchFamily="34" charset="0"/>
                </a:rPr>
                <a:t>and </a:t>
              </a:r>
              <a:r>
                <a:rPr lang="en-SG" sz="1100" dirty="0">
                  <a:effectLst/>
                  <a:latin typeface="Open Sans" panose="020B0606030504020204" pitchFamily="34" charset="0"/>
                  <a:ea typeface="Open Sans" panose="020B0606030504020204" pitchFamily="34" charset="0"/>
                  <a:cs typeface="Open Sans" panose="020B0606030504020204" pitchFamily="34" charset="0"/>
                </a:rPr>
                <a:t>co-founder of regional ASEAN firm YUSARN AUDREY LLC headquartered in Singapore with offices in Malaysia and Thailand, and collaboration offices in Philippines and Europe.  She specialises in developing robust intellectual property portfolios, intellectual property valuation, intellectual property financing, and commercial transactions.  She is also a certified patent valuation analyst, and </a:t>
              </a:r>
              <a:r>
                <a:rPr lang="en-SG" sz="1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TÜV SÜD Professional Singapore Certified Management Consultant </a:t>
              </a:r>
              <a:r>
                <a:rPr lang="en-SG" sz="1100" dirty="0">
                  <a:effectLst/>
                  <a:latin typeface="Open Sans" panose="020B0606030504020204" pitchFamily="34" charset="0"/>
                  <a:ea typeface="Open Sans" panose="020B0606030504020204" pitchFamily="34" charset="0"/>
                  <a:cs typeface="Open Sans" panose="020B0606030504020204" pitchFamily="34" charset="0"/>
                </a:rPr>
                <a:t>helping MNCs, SMEs, and government agencies build and monetise intellectual property portfolios for global growth.</a:t>
              </a:r>
            </a:p>
            <a:p>
              <a:pPr marL="182563" algn="just">
                <a:lnSpc>
                  <a:spcPct val="105000"/>
                </a:lnSpc>
                <a:spcBef>
                  <a:spcPts val="0"/>
                </a:spcBef>
                <a:buClr>
                  <a:srgbClr val="0070C0"/>
                </a:buClr>
                <a:buSzPct val="100000"/>
                <a:buFont typeface="Wingdings" panose="05000000000000000000" pitchFamily="2" charset="2"/>
                <a:buChar char="Ø"/>
              </a:pPr>
              <a:endParaRPr lang="en-SG" sz="1100" dirty="0">
                <a:effectLst/>
                <a:latin typeface="Open Sans" panose="020B0606030504020204" pitchFamily="34" charset="0"/>
                <a:ea typeface="Open Sans" panose="020B0606030504020204" pitchFamily="34" charset="0"/>
                <a:cs typeface="Open Sans" panose="020B0606030504020204" pitchFamily="34" charset="0"/>
              </a:endParaRPr>
            </a:p>
            <a:p>
              <a:pPr marL="182563" algn="just">
                <a:lnSpc>
                  <a:spcPct val="105000"/>
                </a:lnSpc>
                <a:spcBef>
                  <a:spcPts val="0"/>
                </a:spcBef>
                <a:buClr>
                  <a:srgbClr val="0070C0"/>
                </a:buClr>
                <a:buSzPct val="100000"/>
                <a:buFont typeface="Wingdings" panose="05000000000000000000" pitchFamily="2" charset="2"/>
                <a:buChar char="Ø"/>
              </a:pPr>
              <a:r>
                <a:rPr lang="en-SG" sz="1100" dirty="0">
                  <a:effectLst/>
                  <a:latin typeface="Open Sans" panose="020B0606030504020204" pitchFamily="34" charset="0"/>
                  <a:ea typeface="Open Sans" panose="020B0606030504020204" pitchFamily="34" charset="0"/>
                  <a:cs typeface="Open Sans" panose="020B0606030504020204" pitchFamily="34" charset="0"/>
                </a:rPr>
                <a:t>Audrey previously served on the board of Enterprise Singapore (a key agency under the Ministry of Trade and Industry), and is a current board member of the Singapore Food Agency under the Ministry of Sustainability and the Environment. She is also a non-executive non-independent director in a SGX listed food manufacturing company. </a:t>
              </a:r>
            </a:p>
            <a:p>
              <a:pPr marL="182563" algn="just">
                <a:lnSpc>
                  <a:spcPct val="105000"/>
                </a:lnSpc>
                <a:spcBef>
                  <a:spcPts val="0"/>
                </a:spcBef>
                <a:buClr>
                  <a:srgbClr val="0070C0"/>
                </a:buClr>
                <a:buSzPct val="100000"/>
                <a:buFont typeface="Wingdings" panose="05000000000000000000" pitchFamily="2" charset="2"/>
                <a:buChar char="Ø"/>
              </a:pPr>
              <a:endParaRPr lang="en-SG" sz="1100" dirty="0">
                <a:effectLst/>
                <a:latin typeface="Open Sans" panose="020B0606030504020204" pitchFamily="34" charset="0"/>
                <a:ea typeface="Open Sans" panose="020B0606030504020204" pitchFamily="34" charset="0"/>
                <a:cs typeface="Open Sans" panose="020B0606030504020204" pitchFamily="34" charset="0"/>
              </a:endParaRPr>
            </a:p>
            <a:p>
              <a:pPr marL="182563" algn="just">
                <a:lnSpc>
                  <a:spcPct val="105000"/>
                </a:lnSpc>
                <a:spcBef>
                  <a:spcPts val="0"/>
                </a:spcBef>
                <a:buClr>
                  <a:srgbClr val="0070C0"/>
                </a:buClr>
                <a:buSzPct val="100000"/>
                <a:buFont typeface="Wingdings" panose="05000000000000000000" pitchFamily="2" charset="2"/>
                <a:buChar char="Ø"/>
              </a:pPr>
              <a:r>
                <a:rPr lang="en-SG" sz="1100" dirty="0">
                  <a:effectLst/>
                  <a:latin typeface="Open Sans" panose="020B0606030504020204" pitchFamily="34" charset="0"/>
                  <a:ea typeface="Open Sans" panose="020B0606030504020204" pitchFamily="34" charset="0"/>
                  <a:cs typeface="Open Sans" panose="020B0606030504020204" pitchFamily="34" charset="0"/>
                </a:rPr>
                <a:t>She served as board member of the Intellectual Property Office of Singapore (IPOS) from 2015 to 2022 helping design the IP Hub </a:t>
              </a:r>
              <a:r>
                <a:rPr lang="en-SG" sz="1100" dirty="0" err="1">
                  <a:effectLst/>
                  <a:latin typeface="Open Sans" panose="020B0606030504020204" pitchFamily="34" charset="0"/>
                  <a:ea typeface="Open Sans" panose="020B0606030504020204" pitchFamily="34" charset="0"/>
                  <a:cs typeface="Open Sans" panose="020B0606030504020204" pitchFamily="34" charset="0"/>
                </a:rPr>
                <a:t>MasterPlan</a:t>
              </a:r>
              <a:r>
                <a:rPr lang="en-SG" sz="1100" dirty="0">
                  <a:effectLst/>
                  <a:latin typeface="Open Sans" panose="020B0606030504020204" pitchFamily="34" charset="0"/>
                  <a:ea typeface="Open Sans" panose="020B0606030504020204" pitchFamily="34" charset="0"/>
                  <a:cs typeface="Open Sans" panose="020B0606030504020204" pitchFamily="34" charset="0"/>
                </a:rPr>
                <a:t>. Audrey is currently chairman of Singapore Innovation and Productivity Institute </a:t>
              </a:r>
              <a:r>
                <a:rPr lang="en-SG" sz="1100" dirty="0" err="1">
                  <a:effectLst/>
                  <a:latin typeface="Open Sans" panose="020B0606030504020204" pitchFamily="34" charset="0"/>
                  <a:ea typeface="Open Sans" panose="020B0606030504020204" pitchFamily="34" charset="0"/>
                  <a:cs typeface="Open Sans" panose="020B0606030504020204" pitchFamily="34" charset="0"/>
                </a:rPr>
                <a:t>Pte.</a:t>
              </a:r>
              <a:r>
                <a:rPr lang="en-SG" sz="1100" dirty="0">
                  <a:effectLst/>
                  <a:latin typeface="Open Sans" panose="020B0606030504020204" pitchFamily="34" charset="0"/>
                  <a:ea typeface="Open Sans" panose="020B0606030504020204" pitchFamily="34" charset="0"/>
                  <a:cs typeface="Open Sans" panose="020B0606030504020204" pitchFamily="34" charset="0"/>
                </a:rPr>
                <a:t> Ltd. and is vice president of Singapore Manufacturing Federation.</a:t>
              </a:r>
            </a:p>
            <a:p>
              <a:pPr marL="182563" algn="just">
                <a:lnSpc>
                  <a:spcPct val="105000"/>
                </a:lnSpc>
                <a:spcBef>
                  <a:spcPts val="0"/>
                </a:spcBef>
                <a:buClr>
                  <a:srgbClr val="0070C0"/>
                </a:buClr>
                <a:buSzPct val="100000"/>
                <a:buFont typeface="Wingdings" panose="05000000000000000000" pitchFamily="2" charset="2"/>
                <a:buChar char="Ø"/>
              </a:pPr>
              <a:endParaRPr lang="en-SG" sz="1100" dirty="0">
                <a:effectLst/>
                <a:latin typeface="Open Sans" panose="020B0606030504020204" pitchFamily="34" charset="0"/>
                <a:ea typeface="Open Sans" panose="020B0606030504020204" pitchFamily="34" charset="0"/>
                <a:cs typeface="Open Sans" panose="020B0606030504020204" pitchFamily="34" charset="0"/>
              </a:endParaRPr>
            </a:p>
            <a:p>
              <a:pPr marL="182563" algn="just">
                <a:lnSpc>
                  <a:spcPct val="105000"/>
                </a:lnSpc>
                <a:spcBef>
                  <a:spcPts val="0"/>
                </a:spcBef>
                <a:buClr>
                  <a:srgbClr val="0070C0"/>
                </a:buClr>
                <a:buSzPct val="100000"/>
                <a:buFont typeface="Wingdings" panose="05000000000000000000" pitchFamily="2" charset="2"/>
                <a:buChar char="Ø"/>
              </a:pPr>
              <a:r>
                <a:rPr lang="en-SG" sz="1100" dirty="0">
                  <a:effectLst/>
                  <a:latin typeface="Open Sans" panose="020B0606030504020204" pitchFamily="34" charset="0"/>
                  <a:ea typeface="Open Sans" panose="020B0606030504020204" pitchFamily="34" charset="0"/>
                  <a:cs typeface="Open Sans" panose="020B0606030504020204" pitchFamily="34" charset="0"/>
                </a:rPr>
                <a:t>Audrey</a:t>
              </a:r>
              <a:r>
                <a:rPr lang="en-US" sz="1100" dirty="0">
                  <a:effectLst/>
                  <a:latin typeface="Open Sans" panose="020B0606030504020204" pitchFamily="34" charset="0"/>
                  <a:ea typeface="Open Sans" panose="020B0606030504020204" pitchFamily="34" charset="0"/>
                  <a:cs typeface="Open Sans" panose="020B0606030504020204" pitchFamily="34" charset="0"/>
                </a:rPr>
                <a:t> was appointed to the joint </a:t>
              </a:r>
              <a:r>
                <a:rPr lang="en-SG" sz="1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China Council for the Promotion of International Trade / China Chamber of International Commerce </a:t>
              </a:r>
              <a:r>
                <a:rPr lang="en-US" sz="1100" dirty="0">
                  <a:effectLst/>
                  <a:latin typeface="Open Sans" panose="020B0606030504020204" pitchFamily="34" charset="0"/>
                  <a:ea typeface="Open Sans" panose="020B0606030504020204" pitchFamily="34" charset="0"/>
                  <a:cs typeface="Open Sans" panose="020B0606030504020204" pitchFamily="34" charset="0"/>
                </a:rPr>
                <a:t>Intellectual Property Committee.  </a:t>
              </a:r>
              <a:r>
                <a:rPr lang="en-SG" sz="1100" dirty="0">
                  <a:effectLst/>
                  <a:latin typeface="Open Sans" panose="020B0606030504020204" pitchFamily="34" charset="0"/>
                  <a:ea typeface="Open Sans" panose="020B0606030504020204" pitchFamily="34" charset="0"/>
                  <a:cs typeface="Open Sans" panose="020B0606030504020204" pitchFamily="34" charset="0"/>
                </a:rPr>
                <a:t>She was lead expert for the WIPO ASEAN intellectual property valuation project from January 2023 to March 2024.</a:t>
              </a:r>
              <a:endParaRPr lang="en-US" altLang="en-US" sz="11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158697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4">
          <a:extLst>
            <a:ext uri="{FF2B5EF4-FFF2-40B4-BE49-F238E27FC236}">
              <a16:creationId xmlns:a16="http://schemas.microsoft.com/office/drawing/2014/main" id="{EF2F26C0-6F2B-7A70-299A-DB32867131DA}"/>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19ABF05D-0C3E-7D7F-1689-7E573CC22658}"/>
              </a:ext>
            </a:extLst>
          </p:cNvPr>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algn="ctr" eaLnBrk="1" hangingPunct="1">
              <a:lnSpc>
                <a:spcPct val="65000"/>
              </a:lnSpc>
              <a:spcBef>
                <a:spcPct val="50000"/>
              </a:spcBef>
              <a:buFontTx/>
              <a:buNone/>
            </a:pPr>
            <a:endParaRPr lang="en-US" altLang="de-DE" sz="4800" dirty="0">
              <a:solidFill>
                <a:schemeClr val="bg1">
                  <a:lumMod val="50000"/>
                </a:schemeClr>
              </a:solidFill>
              <a:latin typeface="Arial" panose="020B0604020202020204" pitchFamily="34" charset="0"/>
              <a:cs typeface="Arial" panose="020B0604020202020204" pitchFamily="34" charset="0"/>
            </a:endParaRPr>
          </a:p>
          <a:p>
            <a:pPr algn="ctr" eaLnBrk="1" hangingPunct="1">
              <a:lnSpc>
                <a:spcPct val="65000"/>
              </a:lnSpc>
              <a:spcBef>
                <a:spcPct val="50000"/>
              </a:spcBef>
              <a:buFontTx/>
              <a:buNone/>
            </a:pPr>
            <a:r>
              <a:rPr lang="en-US" altLang="de-DE" sz="4800" b="1" dirty="0">
                <a:solidFill>
                  <a:srgbClr val="0070C0"/>
                </a:solidFill>
                <a:latin typeface="Arial" panose="020B0604020202020204" pitchFamily="34" charset="0"/>
                <a:cs typeface="Arial" panose="020B0604020202020204" pitchFamily="34" charset="0"/>
              </a:rPr>
              <a:t>THANK YOU!</a:t>
            </a:r>
          </a:p>
          <a:p>
            <a:pPr algn="ctr" eaLnBrk="1" hangingPunct="1">
              <a:lnSpc>
                <a:spcPct val="65000"/>
              </a:lnSpc>
              <a:spcBef>
                <a:spcPct val="50000"/>
              </a:spcBef>
              <a:buFontTx/>
              <a:buNone/>
            </a:pPr>
            <a:endParaRPr lang="en-US" altLang="de-DE" b="1" dirty="0">
              <a:solidFill>
                <a:srgbClr val="009E47"/>
              </a:solidFill>
              <a:latin typeface="Myriad Pro" panose="020B0503030403020204" pitchFamily="34" charset="0"/>
            </a:endParaRPr>
          </a:p>
          <a:p>
            <a:pPr algn="ctr" eaLnBrk="1" hangingPunct="1">
              <a:lnSpc>
                <a:spcPct val="65000"/>
              </a:lnSpc>
              <a:spcBef>
                <a:spcPct val="50000"/>
              </a:spcBef>
              <a:buFontTx/>
              <a:buNone/>
            </a:pPr>
            <a:endParaRPr lang="en-US" altLang="de-DE" b="1" dirty="0">
              <a:solidFill>
                <a:srgbClr val="000000"/>
              </a:solidFill>
              <a:latin typeface="Myriad Pro" panose="020B0503030403020204" pitchFamily="34" charset="0"/>
            </a:endParaRPr>
          </a:p>
          <a:p>
            <a:pPr algn="ctr" eaLnBrk="1" hangingPunct="1">
              <a:lnSpc>
                <a:spcPct val="65000"/>
              </a:lnSpc>
              <a:spcBef>
                <a:spcPct val="50000"/>
              </a:spcBef>
              <a:buFontTx/>
              <a:buNone/>
            </a:pPr>
            <a:r>
              <a:rPr lang="en-US" altLang="de-DE" sz="2400" b="1" dirty="0">
                <a:solidFill>
                  <a:srgbClr val="000000"/>
                </a:solidFill>
                <a:latin typeface="Myriad Pro" panose="020B0503030403020204" pitchFamily="34" charset="0"/>
              </a:rPr>
              <a:t>Audrey Yap</a:t>
            </a:r>
          </a:p>
          <a:p>
            <a:pPr algn="ctr" eaLnBrk="1" hangingPunct="1">
              <a:lnSpc>
                <a:spcPct val="65000"/>
              </a:lnSpc>
              <a:spcBef>
                <a:spcPct val="50000"/>
              </a:spcBef>
              <a:buFontTx/>
              <a:buNone/>
            </a:pPr>
            <a:r>
              <a:rPr lang="en-US" altLang="de-DE" sz="2400" dirty="0">
                <a:solidFill>
                  <a:srgbClr val="000000"/>
                </a:solidFill>
                <a:latin typeface="Myriad Pro" panose="020B0503030403020204" pitchFamily="34" charset="0"/>
              </a:rPr>
              <a:t>Yusarn Audrey LLC</a:t>
            </a:r>
          </a:p>
          <a:p>
            <a:pPr algn="ctr" eaLnBrk="1" hangingPunct="1">
              <a:lnSpc>
                <a:spcPct val="65000"/>
              </a:lnSpc>
              <a:spcBef>
                <a:spcPct val="50000"/>
              </a:spcBef>
              <a:buFontTx/>
              <a:buNone/>
            </a:pPr>
            <a:r>
              <a:rPr lang="en-US" altLang="de-DE" sz="2400" dirty="0">
                <a:solidFill>
                  <a:srgbClr val="0070C0"/>
                </a:solidFill>
                <a:latin typeface="Myriad Pro" panose="020B0503030403020204" pitchFamily="34" charset="0"/>
                <a:hlinkClick r:id="rId3">
                  <a:extLst>
                    <a:ext uri="{A12FA001-AC4F-418D-AE19-62706E023703}">
                      <ahyp:hlinkClr xmlns:ahyp="http://schemas.microsoft.com/office/drawing/2018/hyperlinkcolor" val="tx"/>
                    </a:ext>
                  </a:extLst>
                </a:hlinkClick>
              </a:rPr>
              <a:t>audrey@yusarn.com</a:t>
            </a:r>
            <a:endParaRPr lang="en-US" altLang="de-DE" sz="2400" dirty="0">
              <a:solidFill>
                <a:srgbClr val="0070C0"/>
              </a:solidFill>
              <a:latin typeface="Myriad Pro" panose="020B0503030403020204" pitchFamily="34" charset="0"/>
            </a:endParaRPr>
          </a:p>
          <a:p>
            <a:pPr algn="ctr" eaLnBrk="1" hangingPunct="1">
              <a:lnSpc>
                <a:spcPct val="65000"/>
              </a:lnSpc>
              <a:spcBef>
                <a:spcPct val="50000"/>
              </a:spcBef>
              <a:buFontTx/>
              <a:buNone/>
            </a:pPr>
            <a:r>
              <a:rPr lang="en-US" altLang="de-DE" sz="2400" dirty="0">
                <a:solidFill>
                  <a:srgbClr val="0070C0"/>
                </a:solidFill>
                <a:latin typeface="Myriad Pro" panose="020B0503030403020204" pitchFamily="34" charset="0"/>
                <a:hlinkClick r:id="rId4">
                  <a:extLst>
                    <a:ext uri="{A12FA001-AC4F-418D-AE19-62706E023703}">
                      <ahyp:hlinkClr xmlns:ahyp="http://schemas.microsoft.com/office/drawing/2018/hyperlinkcolor" val="tx"/>
                    </a:ext>
                  </a:extLst>
                </a:hlinkClick>
              </a:rPr>
              <a:t>enquiries@yusarn.com</a:t>
            </a:r>
            <a:endParaRPr lang="en-US" altLang="de-DE" sz="2400" dirty="0">
              <a:solidFill>
                <a:srgbClr val="0070C0"/>
              </a:solidFill>
              <a:latin typeface="Myriad Pro" panose="020B0503030403020204" pitchFamily="34" charset="0"/>
            </a:endParaRPr>
          </a:p>
          <a:p>
            <a:pPr algn="ctr" eaLnBrk="1" hangingPunct="1">
              <a:lnSpc>
                <a:spcPct val="65000"/>
              </a:lnSpc>
              <a:spcBef>
                <a:spcPct val="50000"/>
              </a:spcBef>
              <a:buFontTx/>
              <a:buNone/>
            </a:pPr>
            <a:r>
              <a:rPr lang="en-US" altLang="de-DE" sz="2400" dirty="0">
                <a:solidFill>
                  <a:srgbClr val="0070C0"/>
                </a:solidFill>
                <a:latin typeface="Myriad Pro" panose="020B0503030403020204" pitchFamily="34" charset="0"/>
                <a:hlinkClick r:id="rId5">
                  <a:extLst>
                    <a:ext uri="{A12FA001-AC4F-418D-AE19-62706E023703}">
                      <ahyp:hlinkClr xmlns:ahyp="http://schemas.microsoft.com/office/drawing/2018/hyperlinkcolor" val="tx"/>
                    </a:ext>
                  </a:extLst>
                </a:hlinkClick>
              </a:rPr>
              <a:t>www.yusarn.com</a:t>
            </a:r>
            <a:endParaRPr lang="en-US" altLang="de-DE" sz="2400" dirty="0">
              <a:solidFill>
                <a:srgbClr val="0070C0"/>
              </a:solidFill>
              <a:latin typeface="Myriad Pro" panose="020B0503030403020204" pitchFamily="34" charset="0"/>
            </a:endParaRPr>
          </a:p>
          <a:p>
            <a:pPr marL="228600" lvl="0" indent="-76200" algn="ctr" rtl="0">
              <a:lnSpc>
                <a:spcPct val="100000"/>
              </a:lnSpc>
              <a:spcBef>
                <a:spcPts val="0"/>
              </a:spcBef>
              <a:spcAft>
                <a:spcPts val="0"/>
              </a:spcAft>
              <a:buClr>
                <a:schemeClr val="dk1"/>
              </a:buClr>
              <a:buSzPts val="2400"/>
              <a:buNone/>
            </a:pPr>
            <a:endParaRPr b="1" dirty="0"/>
          </a:p>
        </p:txBody>
      </p:sp>
      <p:sp>
        <p:nvSpPr>
          <p:cNvPr id="2" name="Footer Placeholder 1">
            <a:extLst>
              <a:ext uri="{FF2B5EF4-FFF2-40B4-BE49-F238E27FC236}">
                <a16:creationId xmlns:a16="http://schemas.microsoft.com/office/drawing/2014/main" id="{CA835E80-6791-3B32-0B9C-7ADE02FC01DF}"/>
              </a:ext>
            </a:extLst>
          </p:cNvPr>
          <p:cNvSpPr>
            <a:spLocks noGrp="1"/>
          </p:cNvSpPr>
          <p:nvPr>
            <p:ph type="ftr" idx="11"/>
          </p:nvPr>
        </p:nvSpPr>
        <p:spPr/>
        <p:txBody>
          <a:bodyPr/>
          <a:lstStyle/>
          <a:p>
            <a:r>
              <a:rPr lang="en-US" dirty="0"/>
              <a:t>© 2026 Yusarn Audrey LLC. All Rights Reserved.</a:t>
            </a:r>
          </a:p>
        </p:txBody>
      </p:sp>
      <p:sp>
        <p:nvSpPr>
          <p:cNvPr id="3" name="Slide Number Placeholder 2">
            <a:extLst>
              <a:ext uri="{FF2B5EF4-FFF2-40B4-BE49-F238E27FC236}">
                <a16:creationId xmlns:a16="http://schemas.microsoft.com/office/drawing/2014/main" id="{8D6898A7-47F8-5FD8-B29B-D37FC5BCEE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32</a:t>
            </a:fld>
            <a:endParaRPr lang="en-US" dirty="0"/>
          </a:p>
        </p:txBody>
      </p:sp>
      <p:sp>
        <p:nvSpPr>
          <p:cNvPr id="4" name="TextBox 3">
            <a:extLst>
              <a:ext uri="{FF2B5EF4-FFF2-40B4-BE49-F238E27FC236}">
                <a16:creationId xmlns:a16="http://schemas.microsoft.com/office/drawing/2014/main" id="{4676008B-FDE4-A6FA-C475-9F15B54F7663}"/>
              </a:ext>
            </a:extLst>
          </p:cNvPr>
          <p:cNvSpPr txBox="1"/>
          <p:nvPr/>
        </p:nvSpPr>
        <p:spPr>
          <a:xfrm>
            <a:off x="8886825" y="1019175"/>
            <a:ext cx="2495550" cy="400110"/>
          </a:xfrm>
          <a:prstGeom prst="rect">
            <a:avLst/>
          </a:prstGeom>
          <a:noFill/>
        </p:spPr>
        <p:txBody>
          <a:bodyPr wrap="square" rtlCol="0">
            <a:spAutoFit/>
          </a:bodyPr>
          <a:lstStyle/>
          <a:p>
            <a:r>
              <a:rPr lang="en-SG" sz="2000" dirty="0">
                <a:solidFill>
                  <a:schemeClr val="bg1"/>
                </a:solidFill>
                <a:latin typeface="Angsana New" panose="020B0502040204020203" pitchFamily="18" charset="-34"/>
                <a:cs typeface="Angsana New" panose="020B0502040204020203" pitchFamily="18" charset="-34"/>
              </a:rPr>
              <a:t>Singapore     Malaysia     Thailand</a:t>
            </a:r>
          </a:p>
        </p:txBody>
      </p:sp>
    </p:spTree>
    <p:extLst>
      <p:ext uri="{BB962C8B-B14F-4D97-AF65-F5344CB8AC3E}">
        <p14:creationId xmlns:p14="http://schemas.microsoft.com/office/powerpoint/2010/main" val="2143553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a:extLst>
            <a:ext uri="{FF2B5EF4-FFF2-40B4-BE49-F238E27FC236}">
              <a16:creationId xmlns:a16="http://schemas.microsoft.com/office/drawing/2014/main" id="{3F799028-CC8C-CC25-26B6-7967C4988326}"/>
            </a:ext>
          </a:extLst>
        </p:cNvPr>
        <p:cNvGrpSpPr/>
        <p:nvPr/>
      </p:nvGrpSpPr>
      <p:grpSpPr>
        <a:xfrm>
          <a:off x="0" y="0"/>
          <a:ext cx="0" cy="0"/>
          <a:chOff x="0" y="0"/>
          <a:chExt cx="0" cy="0"/>
        </a:xfrm>
      </p:grpSpPr>
      <p:sp>
        <p:nvSpPr>
          <p:cNvPr id="95" name="Google Shape;95;p2">
            <a:extLst>
              <a:ext uri="{FF2B5EF4-FFF2-40B4-BE49-F238E27FC236}">
                <a16:creationId xmlns:a16="http://schemas.microsoft.com/office/drawing/2014/main" id="{05460950-F599-D104-7E4B-E4AC31FF5BA9}"/>
              </a:ext>
            </a:extLst>
          </p:cNvPr>
          <p:cNvSpPr txBox="1">
            <a:spLocks noGrp="1"/>
          </p:cNvSpPr>
          <p:nvPr>
            <p:ph type="title"/>
          </p:nvPr>
        </p:nvSpPr>
        <p:spPr>
          <a:xfrm>
            <a:off x="548701" y="351659"/>
            <a:ext cx="11094598" cy="11905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SG" sz="3200" b="1" dirty="0">
                <a:solidFill>
                  <a:schemeClr val="bg1"/>
                </a:solidFill>
              </a:rPr>
              <a:t>Emerging Trends</a:t>
            </a:r>
            <a:endParaRPr sz="3200" b="1" dirty="0">
              <a:solidFill>
                <a:schemeClr val="bg1"/>
              </a:solidFill>
            </a:endParaRPr>
          </a:p>
        </p:txBody>
      </p:sp>
      <p:sp>
        <p:nvSpPr>
          <p:cNvPr id="2" name="Footer Placeholder 1">
            <a:extLst>
              <a:ext uri="{FF2B5EF4-FFF2-40B4-BE49-F238E27FC236}">
                <a16:creationId xmlns:a16="http://schemas.microsoft.com/office/drawing/2014/main" id="{B9269792-4497-D9B1-07F4-C261E6CA8890}"/>
              </a:ext>
            </a:extLst>
          </p:cNvPr>
          <p:cNvSpPr>
            <a:spLocks noGrp="1"/>
          </p:cNvSpPr>
          <p:nvPr>
            <p:ph type="ftr" idx="11"/>
          </p:nvPr>
        </p:nvSpPr>
        <p:spPr/>
        <p:txBody>
          <a:bodyPr/>
          <a:lstStyle/>
          <a:p>
            <a:r>
              <a:rPr lang="en-US" dirty="0"/>
              <a:t>© 2026 Yusarn Audrey LLC. All Rights Reserved.</a:t>
            </a:r>
          </a:p>
        </p:txBody>
      </p:sp>
      <p:sp>
        <p:nvSpPr>
          <p:cNvPr id="3" name="Slide Number Placeholder 2">
            <a:extLst>
              <a:ext uri="{FF2B5EF4-FFF2-40B4-BE49-F238E27FC236}">
                <a16:creationId xmlns:a16="http://schemas.microsoft.com/office/drawing/2014/main" id="{9ED3B9B2-0900-5635-CEA7-A199D4DD201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dirty="0"/>
          </a:p>
        </p:txBody>
      </p:sp>
      <p:sp>
        <p:nvSpPr>
          <p:cNvPr id="4" name="TextBox 3">
            <a:extLst>
              <a:ext uri="{FF2B5EF4-FFF2-40B4-BE49-F238E27FC236}">
                <a16:creationId xmlns:a16="http://schemas.microsoft.com/office/drawing/2014/main" id="{B2898EA6-A2E9-C1BA-D343-AD65308AC77F}"/>
              </a:ext>
            </a:extLst>
          </p:cNvPr>
          <p:cNvSpPr txBox="1"/>
          <p:nvPr/>
        </p:nvSpPr>
        <p:spPr>
          <a:xfrm>
            <a:off x="8886825" y="1019175"/>
            <a:ext cx="2495550" cy="400110"/>
          </a:xfrm>
          <a:prstGeom prst="rect">
            <a:avLst/>
          </a:prstGeom>
          <a:noFill/>
        </p:spPr>
        <p:txBody>
          <a:bodyPr wrap="square" rtlCol="0">
            <a:spAutoFit/>
          </a:bodyPr>
          <a:lstStyle/>
          <a:p>
            <a:r>
              <a:rPr lang="en-SG" sz="2000" dirty="0">
                <a:solidFill>
                  <a:schemeClr val="bg1"/>
                </a:solidFill>
                <a:latin typeface="Angsana New" panose="020B0502040204020203" pitchFamily="18" charset="-34"/>
                <a:cs typeface="Angsana New" panose="020B0502040204020203" pitchFamily="18" charset="-34"/>
              </a:rPr>
              <a:t>Singapore     Malaysia     Thailand</a:t>
            </a:r>
          </a:p>
        </p:txBody>
      </p:sp>
      <p:sp>
        <p:nvSpPr>
          <p:cNvPr id="5" name="Google Shape;96;p2">
            <a:extLst>
              <a:ext uri="{FF2B5EF4-FFF2-40B4-BE49-F238E27FC236}">
                <a16:creationId xmlns:a16="http://schemas.microsoft.com/office/drawing/2014/main" id="{586525FA-4E65-9DEA-63AC-A8FF5198A1FF}"/>
              </a:ext>
            </a:extLst>
          </p:cNvPr>
          <p:cNvSpPr txBox="1">
            <a:spLocks noGrp="1"/>
          </p:cNvSpPr>
          <p:nvPr>
            <p:ph type="body" idx="1"/>
          </p:nvPr>
        </p:nvSpPr>
        <p:spPr>
          <a:xfrm>
            <a:off x="549275" y="1601788"/>
            <a:ext cx="11093450" cy="4694237"/>
          </a:xfrm>
          <a:prstGeom prst="rect">
            <a:avLst/>
          </a:prstGeom>
          <a:noFill/>
          <a:ln>
            <a:noFill/>
          </a:ln>
        </p:spPr>
        <p:txBody>
          <a:bodyPr spcFirstLastPara="1" wrap="square" lIns="91425" tIns="45700" rIns="91425" bIns="45700" anchor="t" anchorCtr="0">
            <a:noAutofit/>
          </a:bodyPr>
          <a:lstStyle/>
          <a:p>
            <a:pPr marL="152400" indent="0" algn="just">
              <a:lnSpc>
                <a:spcPct val="120000"/>
              </a:lnSpc>
              <a:spcBef>
                <a:spcPts val="0"/>
              </a:spcBef>
              <a:buClr>
                <a:srgbClr val="0070C0"/>
              </a:buClr>
              <a:buSzPct val="100000"/>
              <a:buNone/>
            </a:pPr>
            <a:r>
              <a:rPr lang="en-SG" dirty="0">
                <a:solidFill>
                  <a:schemeClr val="tx1">
                    <a:lumMod val="75000"/>
                    <a:lumOff val="25000"/>
                  </a:schemeClr>
                </a:solidFill>
              </a:rPr>
              <a:t>Disruptions; addressed by:</a:t>
            </a:r>
          </a:p>
          <a:p>
            <a:pPr marL="152400" indent="0" algn="just">
              <a:lnSpc>
                <a:spcPct val="120000"/>
              </a:lnSpc>
              <a:spcBef>
                <a:spcPts val="0"/>
              </a:spcBef>
              <a:buClr>
                <a:srgbClr val="0070C0"/>
              </a:buClr>
              <a:buSzPct val="100000"/>
              <a:buNone/>
            </a:pPr>
            <a:endParaRPr lang="en-SG" dirty="0">
              <a:solidFill>
                <a:schemeClr val="tx1">
                  <a:lumMod val="75000"/>
                  <a:lumOff val="25000"/>
                </a:schemeClr>
              </a:solidFill>
            </a:endParaRPr>
          </a:p>
          <a:p>
            <a:pPr marL="495300" indent="-342900" algn="just">
              <a:lnSpc>
                <a:spcPct val="120000"/>
              </a:lnSpc>
              <a:spcBef>
                <a:spcPts val="0"/>
              </a:spcBef>
              <a:buClr>
                <a:srgbClr val="0070C0"/>
              </a:buClr>
              <a:buSzPct val="100000"/>
            </a:pPr>
            <a:r>
              <a:rPr lang="en-SG" dirty="0">
                <a:solidFill>
                  <a:schemeClr val="tx1">
                    <a:lumMod val="75000"/>
                    <a:lumOff val="25000"/>
                  </a:schemeClr>
                </a:solidFill>
              </a:rPr>
              <a:t>technology – rise of smart factories leveraging of automation and robotics, IoT, digital twins, Industry 4.0, 5.0 advanced, analytics, artificial intelligence (AI), acceleration of biotech, </a:t>
            </a:r>
            <a:r>
              <a:rPr lang="en-SG" dirty="0" err="1">
                <a:solidFill>
                  <a:schemeClr val="tx1">
                    <a:lumMod val="75000"/>
                    <a:lumOff val="25000"/>
                  </a:schemeClr>
                </a:solidFill>
              </a:rPr>
              <a:t>medtech</a:t>
            </a:r>
            <a:endParaRPr lang="en-SG" dirty="0">
              <a:solidFill>
                <a:schemeClr val="tx1">
                  <a:lumMod val="75000"/>
                  <a:lumOff val="25000"/>
                </a:schemeClr>
              </a:solidFill>
            </a:endParaRPr>
          </a:p>
          <a:p>
            <a:pPr marL="495300" indent="-342900" algn="just">
              <a:lnSpc>
                <a:spcPct val="120000"/>
              </a:lnSpc>
              <a:spcBef>
                <a:spcPts val="0"/>
              </a:spcBef>
              <a:buClr>
                <a:srgbClr val="0070C0"/>
              </a:buClr>
              <a:buSzPct val="100000"/>
            </a:pPr>
            <a:endParaRPr lang="en-SG" dirty="0">
              <a:solidFill>
                <a:schemeClr val="tx1">
                  <a:lumMod val="75000"/>
                  <a:lumOff val="25000"/>
                </a:schemeClr>
              </a:solidFill>
            </a:endParaRPr>
          </a:p>
          <a:p>
            <a:pPr marL="495300" indent="-342900" algn="just">
              <a:lnSpc>
                <a:spcPct val="120000"/>
              </a:lnSpc>
              <a:spcBef>
                <a:spcPts val="0"/>
              </a:spcBef>
              <a:buClr>
                <a:srgbClr val="0070C0"/>
              </a:buClr>
              <a:buSzPct val="100000"/>
            </a:pPr>
            <a:r>
              <a:rPr lang="en-SG" dirty="0">
                <a:solidFill>
                  <a:schemeClr val="tx1">
                    <a:lumMod val="75000"/>
                    <a:lumOff val="25000"/>
                  </a:schemeClr>
                </a:solidFill>
              </a:rPr>
              <a:t>new objectives – </a:t>
            </a:r>
            <a:r>
              <a:rPr lang="en-SG" dirty="0" err="1">
                <a:solidFill>
                  <a:schemeClr val="tx1">
                    <a:lumMod val="75000"/>
                    <a:lumOff val="25000"/>
                  </a:schemeClr>
                </a:solidFill>
              </a:rPr>
              <a:t>netzero</a:t>
            </a:r>
            <a:r>
              <a:rPr lang="en-SG" dirty="0">
                <a:solidFill>
                  <a:schemeClr val="tx1">
                    <a:lumMod val="75000"/>
                    <a:lumOff val="25000"/>
                  </a:schemeClr>
                </a:solidFill>
              </a:rPr>
              <a:t>, sustainability, ESG</a:t>
            </a:r>
          </a:p>
          <a:p>
            <a:pPr marL="495300" indent="-342900" algn="just">
              <a:lnSpc>
                <a:spcPct val="120000"/>
              </a:lnSpc>
              <a:spcBef>
                <a:spcPts val="0"/>
              </a:spcBef>
              <a:buClr>
                <a:srgbClr val="0070C0"/>
              </a:buClr>
              <a:buSzPct val="100000"/>
            </a:pPr>
            <a:endParaRPr lang="en-SG" dirty="0">
              <a:solidFill>
                <a:schemeClr val="tx1">
                  <a:lumMod val="75000"/>
                  <a:lumOff val="25000"/>
                </a:schemeClr>
              </a:solidFill>
            </a:endParaRPr>
          </a:p>
          <a:p>
            <a:pPr marL="495300" indent="-342900" algn="just">
              <a:lnSpc>
                <a:spcPct val="120000"/>
              </a:lnSpc>
              <a:spcBef>
                <a:spcPts val="0"/>
              </a:spcBef>
              <a:buClr>
                <a:srgbClr val="0070C0"/>
              </a:buClr>
              <a:buSzPct val="100000"/>
            </a:pPr>
            <a:r>
              <a:rPr lang="en-SG" dirty="0">
                <a:solidFill>
                  <a:schemeClr val="tx1">
                    <a:lumMod val="75000"/>
                    <a:lumOff val="25000"/>
                  </a:schemeClr>
                </a:solidFill>
              </a:rPr>
              <a:t>explosion of data</a:t>
            </a:r>
          </a:p>
        </p:txBody>
      </p:sp>
      <p:grpSp>
        <p:nvGrpSpPr>
          <p:cNvPr id="6" name="Group 4">
            <a:extLst>
              <a:ext uri="{FF2B5EF4-FFF2-40B4-BE49-F238E27FC236}">
                <a16:creationId xmlns:a16="http://schemas.microsoft.com/office/drawing/2014/main" id="{BFEC5A4C-D039-8B45-8E0C-076D4B7891B7}"/>
              </a:ext>
            </a:extLst>
          </p:cNvPr>
          <p:cNvGrpSpPr/>
          <p:nvPr/>
        </p:nvGrpSpPr>
        <p:grpSpPr>
          <a:xfrm>
            <a:off x="1" y="5975287"/>
            <a:ext cx="2344848" cy="882713"/>
            <a:chOff x="0" y="0"/>
            <a:chExt cx="4527766" cy="1647698"/>
          </a:xfrm>
        </p:grpSpPr>
        <p:sp>
          <p:nvSpPr>
            <p:cNvPr id="7" name="Freeform 5" descr="HATABSAL VADYUNK A JￃﾖVￅﾐRE.  Előfordulhat, hogy az AI által létrehozott tartalom helytelen.">
              <a:extLst>
                <a:ext uri="{FF2B5EF4-FFF2-40B4-BE49-F238E27FC236}">
                  <a16:creationId xmlns:a16="http://schemas.microsoft.com/office/drawing/2014/main" id="{DC911094-0D2E-5729-424F-D46714F32A88}"/>
                </a:ext>
              </a:extLst>
            </p:cNvPr>
            <p:cNvSpPr/>
            <p:nvPr/>
          </p:nvSpPr>
          <p:spPr>
            <a:xfrm>
              <a:off x="0" y="0"/>
              <a:ext cx="4527804" cy="1647698"/>
            </a:xfrm>
            <a:custGeom>
              <a:avLst/>
              <a:gdLst/>
              <a:ahLst/>
              <a:cxnLst/>
              <a:rect l="l" t="t" r="r" b="b"/>
              <a:pathLst>
                <a:path w="4527804" h="1647698">
                  <a:moveTo>
                    <a:pt x="0" y="0"/>
                  </a:moveTo>
                  <a:lnTo>
                    <a:pt x="4527804" y="0"/>
                  </a:lnTo>
                  <a:lnTo>
                    <a:pt x="4527804" y="1647698"/>
                  </a:lnTo>
                  <a:lnTo>
                    <a:pt x="0" y="1647698"/>
                  </a:lnTo>
                  <a:lnTo>
                    <a:pt x="0" y="0"/>
                  </a:lnTo>
                  <a:close/>
                </a:path>
              </a:pathLst>
            </a:custGeom>
            <a:blipFill>
              <a:blip r:embed="rId3"/>
              <a:stretch>
                <a:fillRect/>
              </a:stretch>
            </a:blipFill>
          </p:spPr>
          <p:txBody>
            <a:bodyPr/>
            <a:lstStyle/>
            <a:p>
              <a:endParaRPr lang="en-HU"/>
            </a:p>
          </p:txBody>
        </p:sp>
      </p:grpSp>
    </p:spTree>
    <p:extLst>
      <p:ext uri="{BB962C8B-B14F-4D97-AF65-F5344CB8AC3E}">
        <p14:creationId xmlns:p14="http://schemas.microsoft.com/office/powerpoint/2010/main" val="84749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a:extLst>
            <a:ext uri="{FF2B5EF4-FFF2-40B4-BE49-F238E27FC236}">
              <a16:creationId xmlns:a16="http://schemas.microsoft.com/office/drawing/2014/main" id="{BBC35C21-0A52-9570-1A41-2F4415C1376C}"/>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3A6E1AD9-05F8-B837-A268-2E830E48794C}"/>
              </a:ext>
            </a:extLst>
          </p:cNvPr>
          <p:cNvSpPr>
            <a:spLocks noGrp="1"/>
          </p:cNvSpPr>
          <p:nvPr>
            <p:ph type="ftr" idx="11"/>
          </p:nvPr>
        </p:nvSpPr>
        <p:spPr/>
        <p:txBody>
          <a:bodyPr/>
          <a:lstStyle/>
          <a:p>
            <a:r>
              <a:rPr lang="en-US" dirty="0"/>
              <a:t>© 2026 Yusarn Audrey LLC. All Rights Reserved.</a:t>
            </a:r>
          </a:p>
        </p:txBody>
      </p:sp>
      <p:sp>
        <p:nvSpPr>
          <p:cNvPr id="3" name="Slide Number Placeholder 2">
            <a:extLst>
              <a:ext uri="{FF2B5EF4-FFF2-40B4-BE49-F238E27FC236}">
                <a16:creationId xmlns:a16="http://schemas.microsoft.com/office/drawing/2014/main" id="{3F639E90-D0E4-4506-7A17-961B69DAEBE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dirty="0"/>
          </a:p>
        </p:txBody>
      </p:sp>
      <p:sp>
        <p:nvSpPr>
          <p:cNvPr id="4" name="TextBox 3">
            <a:extLst>
              <a:ext uri="{FF2B5EF4-FFF2-40B4-BE49-F238E27FC236}">
                <a16:creationId xmlns:a16="http://schemas.microsoft.com/office/drawing/2014/main" id="{B6EF1E37-7ADE-FCA4-C696-57ED5D7923B7}"/>
              </a:ext>
            </a:extLst>
          </p:cNvPr>
          <p:cNvSpPr txBox="1"/>
          <p:nvPr/>
        </p:nvSpPr>
        <p:spPr>
          <a:xfrm>
            <a:off x="8886825" y="1019175"/>
            <a:ext cx="2495550" cy="400110"/>
          </a:xfrm>
          <a:prstGeom prst="rect">
            <a:avLst/>
          </a:prstGeom>
          <a:noFill/>
        </p:spPr>
        <p:txBody>
          <a:bodyPr wrap="square" rtlCol="0">
            <a:spAutoFit/>
          </a:bodyPr>
          <a:lstStyle/>
          <a:p>
            <a:r>
              <a:rPr lang="en-SG" sz="2000" dirty="0">
                <a:solidFill>
                  <a:schemeClr val="bg1"/>
                </a:solidFill>
                <a:latin typeface="Angsana New" panose="020B0502040204020203" pitchFamily="18" charset="-34"/>
                <a:cs typeface="Angsana New" panose="020B0502040204020203" pitchFamily="18" charset="-34"/>
              </a:rPr>
              <a:t>Singapore     Malaysia     Thailand</a:t>
            </a:r>
          </a:p>
        </p:txBody>
      </p:sp>
      <p:sp>
        <p:nvSpPr>
          <p:cNvPr id="8" name="Google Shape;95;p2">
            <a:extLst>
              <a:ext uri="{FF2B5EF4-FFF2-40B4-BE49-F238E27FC236}">
                <a16:creationId xmlns:a16="http://schemas.microsoft.com/office/drawing/2014/main" id="{7AC6C430-B107-F908-F5DB-71F8D322AF48}"/>
              </a:ext>
            </a:extLst>
          </p:cNvPr>
          <p:cNvSpPr txBox="1">
            <a:spLocks noGrp="1"/>
          </p:cNvSpPr>
          <p:nvPr>
            <p:ph type="title"/>
          </p:nvPr>
        </p:nvSpPr>
        <p:spPr>
          <a:xfrm>
            <a:off x="548701" y="228763"/>
            <a:ext cx="11094598" cy="11905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SG" sz="3200" b="1" dirty="0">
                <a:solidFill>
                  <a:schemeClr val="bg1"/>
                </a:solidFill>
              </a:rPr>
              <a:t>Historical Trends in Patents</a:t>
            </a:r>
            <a:br>
              <a:rPr lang="en-SG" sz="3200" b="1" dirty="0">
                <a:solidFill>
                  <a:schemeClr val="bg1"/>
                </a:solidFill>
              </a:rPr>
            </a:br>
            <a:r>
              <a:rPr lang="en-SG" sz="3200" b="1" dirty="0">
                <a:solidFill>
                  <a:schemeClr val="bg1"/>
                </a:solidFill>
              </a:rPr>
              <a:t>Across the Years</a:t>
            </a:r>
            <a:endParaRPr sz="3200" b="1" dirty="0">
              <a:solidFill>
                <a:schemeClr val="bg1"/>
              </a:solidFill>
            </a:endParaRPr>
          </a:p>
        </p:txBody>
      </p:sp>
      <p:pic>
        <p:nvPicPr>
          <p:cNvPr id="12" name="Picture 11">
            <a:extLst>
              <a:ext uri="{FF2B5EF4-FFF2-40B4-BE49-F238E27FC236}">
                <a16:creationId xmlns:a16="http://schemas.microsoft.com/office/drawing/2014/main" id="{8E333462-A3CA-4E51-E7F8-A885F45C350E}"/>
              </a:ext>
            </a:extLst>
          </p:cNvPr>
          <p:cNvPicPr>
            <a:picLocks noChangeAspect="1"/>
          </p:cNvPicPr>
          <p:nvPr/>
        </p:nvPicPr>
        <p:blipFill>
          <a:blip r:embed="rId3"/>
          <a:stretch>
            <a:fillRect/>
          </a:stretch>
        </p:blipFill>
        <p:spPr>
          <a:xfrm>
            <a:off x="2786958" y="1474158"/>
            <a:ext cx="6618083" cy="4882192"/>
          </a:xfrm>
          <a:prstGeom prst="rect">
            <a:avLst/>
          </a:prstGeom>
        </p:spPr>
      </p:pic>
      <p:grpSp>
        <p:nvGrpSpPr>
          <p:cNvPr id="5" name="Group 4">
            <a:extLst>
              <a:ext uri="{FF2B5EF4-FFF2-40B4-BE49-F238E27FC236}">
                <a16:creationId xmlns:a16="http://schemas.microsoft.com/office/drawing/2014/main" id="{5C720CFC-7A19-68E0-5FE2-68FB8D5A9609}"/>
              </a:ext>
            </a:extLst>
          </p:cNvPr>
          <p:cNvGrpSpPr/>
          <p:nvPr/>
        </p:nvGrpSpPr>
        <p:grpSpPr>
          <a:xfrm>
            <a:off x="1" y="5975287"/>
            <a:ext cx="2344848" cy="882713"/>
            <a:chOff x="0" y="0"/>
            <a:chExt cx="4527766" cy="1647698"/>
          </a:xfrm>
        </p:grpSpPr>
        <p:sp>
          <p:nvSpPr>
            <p:cNvPr id="6" name="Freeform 5" descr="HATABSAL VADYUNK A JￃﾖVￅﾐRE.  Előfordulhat, hogy az AI által létrehozott tartalom helytelen.">
              <a:extLst>
                <a:ext uri="{FF2B5EF4-FFF2-40B4-BE49-F238E27FC236}">
                  <a16:creationId xmlns:a16="http://schemas.microsoft.com/office/drawing/2014/main" id="{8437B68A-A66B-3DB7-F4EC-F5A807C8EB41}"/>
                </a:ext>
              </a:extLst>
            </p:cNvPr>
            <p:cNvSpPr/>
            <p:nvPr/>
          </p:nvSpPr>
          <p:spPr>
            <a:xfrm>
              <a:off x="0" y="0"/>
              <a:ext cx="4527804" cy="1647698"/>
            </a:xfrm>
            <a:custGeom>
              <a:avLst/>
              <a:gdLst/>
              <a:ahLst/>
              <a:cxnLst/>
              <a:rect l="l" t="t" r="r" b="b"/>
              <a:pathLst>
                <a:path w="4527804" h="1647698">
                  <a:moveTo>
                    <a:pt x="0" y="0"/>
                  </a:moveTo>
                  <a:lnTo>
                    <a:pt x="4527804" y="0"/>
                  </a:lnTo>
                  <a:lnTo>
                    <a:pt x="4527804" y="1647698"/>
                  </a:lnTo>
                  <a:lnTo>
                    <a:pt x="0" y="1647698"/>
                  </a:lnTo>
                  <a:lnTo>
                    <a:pt x="0" y="0"/>
                  </a:lnTo>
                  <a:close/>
                </a:path>
              </a:pathLst>
            </a:custGeom>
            <a:blipFill>
              <a:blip r:embed="rId4"/>
              <a:stretch>
                <a:fillRect/>
              </a:stretch>
            </a:blipFill>
          </p:spPr>
          <p:txBody>
            <a:bodyPr/>
            <a:lstStyle/>
            <a:p>
              <a:endParaRPr lang="en-HU"/>
            </a:p>
          </p:txBody>
        </p:sp>
      </p:grpSp>
    </p:spTree>
    <p:extLst>
      <p:ext uri="{BB962C8B-B14F-4D97-AF65-F5344CB8AC3E}">
        <p14:creationId xmlns:p14="http://schemas.microsoft.com/office/powerpoint/2010/main" val="1765925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a:extLst>
            <a:ext uri="{FF2B5EF4-FFF2-40B4-BE49-F238E27FC236}">
              <a16:creationId xmlns:a16="http://schemas.microsoft.com/office/drawing/2014/main" id="{3E1CE70D-89F6-A2DB-D7CB-251472468B12}"/>
            </a:ext>
          </a:extLst>
        </p:cNvPr>
        <p:cNvGrpSpPr/>
        <p:nvPr/>
      </p:nvGrpSpPr>
      <p:grpSpPr>
        <a:xfrm>
          <a:off x="0" y="0"/>
          <a:ext cx="0" cy="0"/>
          <a:chOff x="0" y="0"/>
          <a:chExt cx="0" cy="0"/>
        </a:xfrm>
      </p:grpSpPr>
      <p:sp>
        <p:nvSpPr>
          <p:cNvPr id="95" name="Google Shape;95;p2">
            <a:extLst>
              <a:ext uri="{FF2B5EF4-FFF2-40B4-BE49-F238E27FC236}">
                <a16:creationId xmlns:a16="http://schemas.microsoft.com/office/drawing/2014/main" id="{4B85046B-0398-3657-2551-40ECF49524BB}"/>
              </a:ext>
            </a:extLst>
          </p:cNvPr>
          <p:cNvSpPr txBox="1">
            <a:spLocks noGrp="1"/>
          </p:cNvSpPr>
          <p:nvPr>
            <p:ph type="title"/>
          </p:nvPr>
        </p:nvSpPr>
        <p:spPr>
          <a:xfrm>
            <a:off x="548701" y="351659"/>
            <a:ext cx="11094598" cy="11905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SG" sz="3200" b="1" dirty="0">
                <a:solidFill>
                  <a:schemeClr val="bg1"/>
                </a:solidFill>
              </a:rPr>
              <a:t>Global Statistics</a:t>
            </a:r>
            <a:endParaRPr sz="3200" b="1" dirty="0">
              <a:solidFill>
                <a:schemeClr val="bg1"/>
              </a:solidFill>
            </a:endParaRPr>
          </a:p>
        </p:txBody>
      </p:sp>
      <p:sp>
        <p:nvSpPr>
          <p:cNvPr id="2" name="Footer Placeholder 1">
            <a:extLst>
              <a:ext uri="{FF2B5EF4-FFF2-40B4-BE49-F238E27FC236}">
                <a16:creationId xmlns:a16="http://schemas.microsoft.com/office/drawing/2014/main" id="{39F03F9E-F9A8-E92E-4CB4-B7447D07EB75}"/>
              </a:ext>
            </a:extLst>
          </p:cNvPr>
          <p:cNvSpPr>
            <a:spLocks noGrp="1"/>
          </p:cNvSpPr>
          <p:nvPr>
            <p:ph type="ftr" idx="11"/>
          </p:nvPr>
        </p:nvSpPr>
        <p:spPr/>
        <p:txBody>
          <a:bodyPr/>
          <a:lstStyle/>
          <a:p>
            <a:r>
              <a:rPr lang="en-US" dirty="0"/>
              <a:t>© 2026 Yusarn Audrey LLC. All Rights Reserved.</a:t>
            </a:r>
          </a:p>
        </p:txBody>
      </p:sp>
      <p:sp>
        <p:nvSpPr>
          <p:cNvPr id="3" name="Slide Number Placeholder 2">
            <a:extLst>
              <a:ext uri="{FF2B5EF4-FFF2-40B4-BE49-F238E27FC236}">
                <a16:creationId xmlns:a16="http://schemas.microsoft.com/office/drawing/2014/main" id="{7C192A0E-A52B-67C3-B731-62BE99D9977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sp>
        <p:nvSpPr>
          <p:cNvPr id="4" name="TextBox 3">
            <a:extLst>
              <a:ext uri="{FF2B5EF4-FFF2-40B4-BE49-F238E27FC236}">
                <a16:creationId xmlns:a16="http://schemas.microsoft.com/office/drawing/2014/main" id="{B68AA80C-F96A-3E89-20E2-7A871B6E7F74}"/>
              </a:ext>
            </a:extLst>
          </p:cNvPr>
          <p:cNvSpPr txBox="1"/>
          <p:nvPr/>
        </p:nvSpPr>
        <p:spPr>
          <a:xfrm>
            <a:off x="8886825" y="1019175"/>
            <a:ext cx="2495550" cy="400110"/>
          </a:xfrm>
          <a:prstGeom prst="rect">
            <a:avLst/>
          </a:prstGeom>
          <a:noFill/>
        </p:spPr>
        <p:txBody>
          <a:bodyPr wrap="square" rtlCol="0">
            <a:spAutoFit/>
          </a:bodyPr>
          <a:lstStyle/>
          <a:p>
            <a:r>
              <a:rPr lang="en-SG" sz="2000" dirty="0">
                <a:solidFill>
                  <a:schemeClr val="bg1"/>
                </a:solidFill>
                <a:latin typeface="Angsana New" panose="020B0502040204020203" pitchFamily="18" charset="-34"/>
                <a:cs typeface="Angsana New" panose="020B0502040204020203" pitchFamily="18" charset="-34"/>
              </a:rPr>
              <a:t>Singapore     Malaysia     Thailand</a:t>
            </a:r>
          </a:p>
        </p:txBody>
      </p:sp>
      <p:sp>
        <p:nvSpPr>
          <p:cNvPr id="8" name="TextBox 7">
            <a:extLst>
              <a:ext uri="{FF2B5EF4-FFF2-40B4-BE49-F238E27FC236}">
                <a16:creationId xmlns:a16="http://schemas.microsoft.com/office/drawing/2014/main" id="{50139D7D-01CA-221A-6E06-9FF9EC778209}"/>
              </a:ext>
            </a:extLst>
          </p:cNvPr>
          <p:cNvSpPr txBox="1"/>
          <p:nvPr/>
        </p:nvSpPr>
        <p:spPr>
          <a:xfrm>
            <a:off x="7707212" y="5885525"/>
            <a:ext cx="3646588" cy="276999"/>
          </a:xfrm>
          <a:prstGeom prst="rect">
            <a:avLst/>
          </a:prstGeom>
          <a:noFill/>
        </p:spPr>
        <p:txBody>
          <a:bodyPr wrap="square" rtlCol="0">
            <a:spAutoFit/>
          </a:bodyPr>
          <a:lstStyle/>
          <a:p>
            <a:r>
              <a:rPr lang="en-SG" sz="12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Source: World Intellectual Property Indicators 2025</a:t>
            </a:r>
            <a:endParaRPr lang="en-SG" sz="1200" dirty="0"/>
          </a:p>
        </p:txBody>
      </p:sp>
      <p:graphicFrame>
        <p:nvGraphicFramePr>
          <p:cNvPr id="10" name="Table 9">
            <a:extLst>
              <a:ext uri="{FF2B5EF4-FFF2-40B4-BE49-F238E27FC236}">
                <a16:creationId xmlns:a16="http://schemas.microsoft.com/office/drawing/2014/main" id="{679517E4-AA20-0F62-F63A-C520C557CF0E}"/>
              </a:ext>
            </a:extLst>
          </p:cNvPr>
          <p:cNvGraphicFramePr>
            <a:graphicFrameLocks noGrp="1"/>
          </p:cNvGraphicFramePr>
          <p:nvPr>
            <p:extLst>
              <p:ext uri="{D42A27DB-BD31-4B8C-83A1-F6EECF244321}">
                <p14:modId xmlns:p14="http://schemas.microsoft.com/office/powerpoint/2010/main" val="2984856564"/>
              </p:ext>
            </p:extLst>
          </p:nvPr>
        </p:nvGraphicFramePr>
        <p:xfrm>
          <a:off x="577277" y="1749373"/>
          <a:ext cx="10805098" cy="3505200"/>
        </p:xfrm>
        <a:graphic>
          <a:graphicData uri="http://schemas.openxmlformats.org/drawingml/2006/table">
            <a:tbl>
              <a:tblPr firstRow="1" bandRow="1">
                <a:tableStyleId>{CB1EAC62-5ED5-47C8-9D22-5CEB4C44A967}</a:tableStyleId>
              </a:tblPr>
              <a:tblGrid>
                <a:gridCol w="5402549">
                  <a:extLst>
                    <a:ext uri="{9D8B030D-6E8A-4147-A177-3AD203B41FA5}">
                      <a16:colId xmlns:a16="http://schemas.microsoft.com/office/drawing/2014/main" val="3320450827"/>
                    </a:ext>
                  </a:extLst>
                </a:gridCol>
                <a:gridCol w="5402549">
                  <a:extLst>
                    <a:ext uri="{9D8B030D-6E8A-4147-A177-3AD203B41FA5}">
                      <a16:colId xmlns:a16="http://schemas.microsoft.com/office/drawing/2014/main" val="2299126841"/>
                    </a:ext>
                  </a:extLst>
                </a:gridCol>
              </a:tblGrid>
              <a:tr h="370840">
                <a:tc>
                  <a:txBody>
                    <a:bodyPr/>
                    <a:lstStyle/>
                    <a:p>
                      <a:pPr algn="ctr"/>
                      <a:r>
                        <a:rPr lang="en-SG" sz="2400" dirty="0">
                          <a:latin typeface="Open Sans" panose="020B0606030504020204" pitchFamily="34" charset="0"/>
                          <a:ea typeface="Open Sans" panose="020B0606030504020204" pitchFamily="34" charset="0"/>
                          <a:cs typeface="Open Sans" panose="020B0606030504020204" pitchFamily="34" charset="0"/>
                        </a:rPr>
                        <a:t>Top Technologies</a:t>
                      </a:r>
                    </a:p>
                  </a:txBody>
                  <a:tcPr anchor="ctr"/>
                </a:tc>
                <a:tc>
                  <a:txBody>
                    <a:bodyPr/>
                    <a:lstStyle/>
                    <a:p>
                      <a:pPr algn="ctr"/>
                      <a:r>
                        <a:rPr lang="en-SG" sz="2400" dirty="0">
                          <a:latin typeface="Open Sans" panose="020B0606030504020204" pitchFamily="34" charset="0"/>
                          <a:ea typeface="Open Sans" panose="020B0606030504020204" pitchFamily="34" charset="0"/>
                          <a:cs typeface="Open Sans" panose="020B0606030504020204" pitchFamily="34" charset="0"/>
                        </a:rPr>
                        <a:t>Geographical Specialisation*</a:t>
                      </a:r>
                    </a:p>
                  </a:txBody>
                  <a:tcPr anchor="ctr"/>
                </a:tc>
                <a:extLst>
                  <a:ext uri="{0D108BD9-81ED-4DB2-BD59-A6C34878D82A}">
                    <a16:rowId xmlns:a16="http://schemas.microsoft.com/office/drawing/2014/main" val="4277572737"/>
                  </a:ext>
                </a:extLst>
              </a:tr>
              <a:tr h="370840">
                <a:tc>
                  <a:txBody>
                    <a:bodyPr/>
                    <a:lstStyle/>
                    <a:p>
                      <a:pPr algn="ctr"/>
                      <a:r>
                        <a:rPr lang="en-SG" sz="2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Computer Technology</a:t>
                      </a:r>
                    </a:p>
                    <a:p>
                      <a:pPr algn="ctr"/>
                      <a:r>
                        <a:rPr lang="en-SG" sz="2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(13.2%)</a:t>
                      </a:r>
                      <a:endParaRPr lang="en-SG" sz="22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SG" sz="2200" dirty="0">
                          <a:latin typeface="Open Sans" panose="020B0606030504020204" pitchFamily="34" charset="0"/>
                          <a:ea typeface="Open Sans" panose="020B0606030504020204" pitchFamily="34" charset="0"/>
                          <a:cs typeface="Open Sans" panose="020B0606030504020204" pitchFamily="34" charset="0"/>
                        </a:rPr>
                        <a:t>China and USA</a:t>
                      </a:r>
                    </a:p>
                  </a:txBody>
                  <a:tcPr anchor="ctr"/>
                </a:tc>
                <a:extLst>
                  <a:ext uri="{0D108BD9-81ED-4DB2-BD59-A6C34878D82A}">
                    <a16:rowId xmlns:a16="http://schemas.microsoft.com/office/drawing/2014/main" val="3249170783"/>
                  </a:ext>
                </a:extLst>
              </a:tr>
              <a:tr h="370840">
                <a:tc>
                  <a:txBody>
                    <a:bodyPr/>
                    <a:lstStyle/>
                    <a:p>
                      <a:pPr algn="ctr"/>
                      <a:r>
                        <a:rPr lang="en-SG" sz="2200" dirty="0">
                          <a:latin typeface="Open Sans" panose="020B0606030504020204" pitchFamily="34" charset="0"/>
                          <a:ea typeface="Open Sans" panose="020B0606030504020204" pitchFamily="34" charset="0"/>
                          <a:cs typeface="Open Sans" panose="020B0606030504020204" pitchFamily="34" charset="0"/>
                        </a:rPr>
                        <a:t>Electrical Machinery</a:t>
                      </a:r>
                    </a:p>
                    <a:p>
                      <a:pPr algn="ctr"/>
                      <a:r>
                        <a:rPr lang="en-SG" sz="2200" dirty="0">
                          <a:latin typeface="Open Sans" panose="020B0606030504020204" pitchFamily="34" charset="0"/>
                          <a:ea typeface="Open Sans" panose="020B0606030504020204" pitchFamily="34" charset="0"/>
                          <a:cs typeface="Open Sans" panose="020B0606030504020204" pitchFamily="34" charset="0"/>
                        </a:rPr>
                        <a:t>(7.2%)</a:t>
                      </a:r>
                    </a:p>
                  </a:txBody>
                  <a:tcPr anchor="ctr"/>
                </a:tc>
                <a:tc>
                  <a:txBody>
                    <a:bodyPr/>
                    <a:lstStyle/>
                    <a:p>
                      <a:pPr algn="ctr"/>
                      <a:r>
                        <a:rPr lang="en-SG" sz="2200" dirty="0">
                          <a:latin typeface="Open Sans" panose="020B0606030504020204" pitchFamily="34" charset="0"/>
                          <a:ea typeface="Open Sans" panose="020B0606030504020204" pitchFamily="34" charset="0"/>
                          <a:cs typeface="Open Sans" panose="020B0606030504020204" pitchFamily="34" charset="0"/>
                        </a:rPr>
                        <a:t>Germany, Japan and Korea</a:t>
                      </a:r>
                    </a:p>
                  </a:txBody>
                  <a:tcPr anchor="ctr"/>
                </a:tc>
                <a:extLst>
                  <a:ext uri="{0D108BD9-81ED-4DB2-BD59-A6C34878D82A}">
                    <a16:rowId xmlns:a16="http://schemas.microsoft.com/office/drawing/2014/main" val="1479801755"/>
                  </a:ext>
                </a:extLst>
              </a:tr>
              <a:tr h="370840">
                <a:tc>
                  <a:txBody>
                    <a:bodyPr/>
                    <a:lstStyle/>
                    <a:p>
                      <a:pPr algn="ctr"/>
                      <a:r>
                        <a:rPr lang="en-SG" sz="2200" dirty="0">
                          <a:latin typeface="Open Sans" panose="020B0606030504020204" pitchFamily="34" charset="0"/>
                          <a:ea typeface="Open Sans" panose="020B0606030504020204" pitchFamily="34" charset="0"/>
                          <a:cs typeface="Open Sans" panose="020B0606030504020204" pitchFamily="34" charset="0"/>
                        </a:rPr>
                        <a:t>Digital Technology / Communication (5.8%)</a:t>
                      </a:r>
                    </a:p>
                  </a:txBody>
                  <a:tcPr anchor="ctr"/>
                </a:tc>
                <a:tc>
                  <a:txBody>
                    <a:bodyPr/>
                    <a:lstStyle/>
                    <a:p>
                      <a:pPr algn="ctr"/>
                      <a:r>
                        <a:rPr lang="en-SG" sz="2200" dirty="0">
                          <a:latin typeface="Open Sans" panose="020B0606030504020204" pitchFamily="34" charset="0"/>
                          <a:ea typeface="Open Sans" panose="020B0606030504020204" pitchFamily="34" charset="0"/>
                          <a:cs typeface="Open Sans" panose="020B0606030504020204" pitchFamily="34" charset="0"/>
                        </a:rPr>
                        <a:t>China, USA, India and Korea</a:t>
                      </a:r>
                    </a:p>
                  </a:txBody>
                  <a:tcPr anchor="ctr"/>
                </a:tc>
                <a:extLst>
                  <a:ext uri="{0D108BD9-81ED-4DB2-BD59-A6C34878D82A}">
                    <a16:rowId xmlns:a16="http://schemas.microsoft.com/office/drawing/2014/main" val="2218702667"/>
                  </a:ext>
                </a:extLst>
              </a:tr>
              <a:tr h="370840">
                <a:tc>
                  <a:txBody>
                    <a:bodyPr/>
                    <a:lstStyle/>
                    <a:p>
                      <a:pPr algn="ctr"/>
                      <a:r>
                        <a:rPr lang="en-SG" sz="2200" dirty="0">
                          <a:latin typeface="Open Sans" panose="020B0606030504020204" pitchFamily="34" charset="0"/>
                          <a:ea typeface="Open Sans" panose="020B0606030504020204" pitchFamily="34" charset="0"/>
                          <a:cs typeface="Open Sans" panose="020B0606030504020204" pitchFamily="34" charset="0"/>
                        </a:rPr>
                        <a:t>Medical Technology / Pharmaceutical</a:t>
                      </a:r>
                    </a:p>
                    <a:p>
                      <a:pPr algn="ctr"/>
                      <a:r>
                        <a:rPr lang="en-SG" sz="2200" dirty="0">
                          <a:latin typeface="Open Sans" panose="020B0606030504020204" pitchFamily="34" charset="0"/>
                          <a:ea typeface="Open Sans" panose="020B0606030504020204" pitchFamily="34" charset="0"/>
                          <a:cs typeface="Open Sans" panose="020B0606030504020204" pitchFamily="34" charset="0"/>
                        </a:rPr>
                        <a:t>(4.9%)</a:t>
                      </a:r>
                    </a:p>
                  </a:txBody>
                  <a:tcPr anchor="ctr"/>
                </a:tc>
                <a:tc>
                  <a:txBody>
                    <a:bodyPr/>
                    <a:lstStyle/>
                    <a:p>
                      <a:pPr algn="ctr"/>
                      <a:r>
                        <a:rPr lang="en-SG" sz="2200" dirty="0">
                          <a:latin typeface="Open Sans" panose="020B0606030504020204" pitchFamily="34" charset="0"/>
                          <a:ea typeface="Open Sans" panose="020B0606030504020204" pitchFamily="34" charset="0"/>
                          <a:cs typeface="Open Sans" panose="020B0606030504020204" pitchFamily="34" charset="0"/>
                        </a:rPr>
                        <a:t>Israel, Netherlands, Switzerland</a:t>
                      </a:r>
                    </a:p>
                    <a:p>
                      <a:pPr algn="ctr"/>
                      <a:r>
                        <a:rPr lang="en-SG" sz="2200" dirty="0">
                          <a:latin typeface="Open Sans" panose="020B0606030504020204" pitchFamily="34" charset="0"/>
                          <a:ea typeface="Open Sans" panose="020B0606030504020204" pitchFamily="34" charset="0"/>
                          <a:cs typeface="Open Sans" panose="020B0606030504020204" pitchFamily="34" charset="0"/>
                        </a:rPr>
                        <a:t>and USA</a:t>
                      </a:r>
                    </a:p>
                  </a:txBody>
                  <a:tcPr anchor="ctr"/>
                </a:tc>
                <a:extLst>
                  <a:ext uri="{0D108BD9-81ED-4DB2-BD59-A6C34878D82A}">
                    <a16:rowId xmlns:a16="http://schemas.microsoft.com/office/drawing/2014/main" val="134967758"/>
                  </a:ext>
                </a:extLst>
              </a:tr>
            </a:tbl>
          </a:graphicData>
        </a:graphic>
      </p:graphicFrame>
      <p:sp>
        <p:nvSpPr>
          <p:cNvPr id="11" name="TextBox 10">
            <a:extLst>
              <a:ext uri="{FF2B5EF4-FFF2-40B4-BE49-F238E27FC236}">
                <a16:creationId xmlns:a16="http://schemas.microsoft.com/office/drawing/2014/main" id="{DB46716A-C103-C62A-90DF-83BDE252443A}"/>
              </a:ext>
            </a:extLst>
          </p:cNvPr>
          <p:cNvSpPr txBox="1"/>
          <p:nvPr/>
        </p:nvSpPr>
        <p:spPr>
          <a:xfrm>
            <a:off x="5790777" y="5322367"/>
            <a:ext cx="5696799" cy="369332"/>
          </a:xfrm>
          <a:prstGeom prst="rect">
            <a:avLst/>
          </a:prstGeom>
          <a:noFill/>
        </p:spPr>
        <p:txBody>
          <a:bodyPr wrap="square" rtlCol="0">
            <a:spAutoFit/>
          </a:bodyPr>
          <a:lstStyle/>
          <a:p>
            <a:r>
              <a:rPr lang="en-SG" sz="1800" dirty="0">
                <a:latin typeface="Open Sans" panose="020B0606030504020204" pitchFamily="34" charset="0"/>
                <a:ea typeface="Open Sans" panose="020B0606030504020204" pitchFamily="34" charset="0"/>
                <a:cs typeface="Open Sans" panose="020B0606030504020204" pitchFamily="34" charset="0"/>
              </a:rPr>
              <a:t>* Cross reference Relative Specialisation Index (RSI)</a:t>
            </a:r>
          </a:p>
        </p:txBody>
      </p:sp>
      <p:grpSp>
        <p:nvGrpSpPr>
          <p:cNvPr id="5" name="Group 4">
            <a:extLst>
              <a:ext uri="{FF2B5EF4-FFF2-40B4-BE49-F238E27FC236}">
                <a16:creationId xmlns:a16="http://schemas.microsoft.com/office/drawing/2014/main" id="{685670B3-EB51-4FDF-275B-BD8F78AB7B1D}"/>
              </a:ext>
            </a:extLst>
          </p:cNvPr>
          <p:cNvGrpSpPr/>
          <p:nvPr/>
        </p:nvGrpSpPr>
        <p:grpSpPr>
          <a:xfrm>
            <a:off x="1" y="5975287"/>
            <a:ext cx="2344848" cy="882713"/>
            <a:chOff x="0" y="0"/>
            <a:chExt cx="4527766" cy="1647698"/>
          </a:xfrm>
        </p:grpSpPr>
        <p:sp>
          <p:nvSpPr>
            <p:cNvPr id="6" name="Freeform 5" descr="HATABSAL VADYUNK A JￃﾖVￅﾐRE.  Előfordulhat, hogy az AI által létrehozott tartalom helytelen.">
              <a:extLst>
                <a:ext uri="{FF2B5EF4-FFF2-40B4-BE49-F238E27FC236}">
                  <a16:creationId xmlns:a16="http://schemas.microsoft.com/office/drawing/2014/main" id="{B47EEAF5-5672-86A7-C419-16240BAC6292}"/>
                </a:ext>
              </a:extLst>
            </p:cNvPr>
            <p:cNvSpPr/>
            <p:nvPr/>
          </p:nvSpPr>
          <p:spPr>
            <a:xfrm>
              <a:off x="0" y="0"/>
              <a:ext cx="4527804" cy="1647698"/>
            </a:xfrm>
            <a:custGeom>
              <a:avLst/>
              <a:gdLst/>
              <a:ahLst/>
              <a:cxnLst/>
              <a:rect l="l" t="t" r="r" b="b"/>
              <a:pathLst>
                <a:path w="4527804" h="1647698">
                  <a:moveTo>
                    <a:pt x="0" y="0"/>
                  </a:moveTo>
                  <a:lnTo>
                    <a:pt x="4527804" y="0"/>
                  </a:lnTo>
                  <a:lnTo>
                    <a:pt x="4527804" y="1647698"/>
                  </a:lnTo>
                  <a:lnTo>
                    <a:pt x="0" y="1647698"/>
                  </a:lnTo>
                  <a:lnTo>
                    <a:pt x="0" y="0"/>
                  </a:lnTo>
                  <a:close/>
                </a:path>
              </a:pathLst>
            </a:custGeom>
            <a:blipFill>
              <a:blip r:embed="rId3"/>
              <a:stretch>
                <a:fillRect/>
              </a:stretch>
            </a:blipFill>
          </p:spPr>
          <p:txBody>
            <a:bodyPr/>
            <a:lstStyle/>
            <a:p>
              <a:endParaRPr lang="en-HU"/>
            </a:p>
          </p:txBody>
        </p:sp>
      </p:grpSp>
    </p:spTree>
    <p:extLst>
      <p:ext uri="{BB962C8B-B14F-4D97-AF65-F5344CB8AC3E}">
        <p14:creationId xmlns:p14="http://schemas.microsoft.com/office/powerpoint/2010/main" val="210486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a:extLst>
            <a:ext uri="{FF2B5EF4-FFF2-40B4-BE49-F238E27FC236}">
              <a16:creationId xmlns:a16="http://schemas.microsoft.com/office/drawing/2014/main" id="{0E063AC3-EDEE-C401-9EBA-5EB8BC3D0A5D}"/>
            </a:ext>
          </a:extLst>
        </p:cNvPr>
        <p:cNvGrpSpPr/>
        <p:nvPr/>
      </p:nvGrpSpPr>
      <p:grpSpPr>
        <a:xfrm>
          <a:off x="0" y="0"/>
          <a:ext cx="0" cy="0"/>
          <a:chOff x="0" y="0"/>
          <a:chExt cx="0" cy="0"/>
        </a:xfrm>
      </p:grpSpPr>
      <p:sp>
        <p:nvSpPr>
          <p:cNvPr id="95" name="Google Shape;95;p2">
            <a:extLst>
              <a:ext uri="{FF2B5EF4-FFF2-40B4-BE49-F238E27FC236}">
                <a16:creationId xmlns:a16="http://schemas.microsoft.com/office/drawing/2014/main" id="{EA55838A-EEE2-12C6-F98B-2DAABE1039EC}"/>
              </a:ext>
            </a:extLst>
          </p:cNvPr>
          <p:cNvSpPr txBox="1">
            <a:spLocks noGrp="1"/>
          </p:cNvSpPr>
          <p:nvPr>
            <p:ph type="title"/>
          </p:nvPr>
        </p:nvSpPr>
        <p:spPr>
          <a:xfrm>
            <a:off x="548701" y="351659"/>
            <a:ext cx="11094598" cy="11905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SG" sz="3200" b="1" dirty="0">
                <a:solidFill>
                  <a:schemeClr val="bg1"/>
                </a:solidFill>
              </a:rPr>
              <a:t>Energy-related Patent Applications</a:t>
            </a:r>
            <a:endParaRPr sz="3200" b="1" dirty="0">
              <a:solidFill>
                <a:schemeClr val="bg1"/>
              </a:solidFill>
            </a:endParaRPr>
          </a:p>
        </p:txBody>
      </p:sp>
      <p:sp>
        <p:nvSpPr>
          <p:cNvPr id="2" name="Footer Placeholder 1">
            <a:extLst>
              <a:ext uri="{FF2B5EF4-FFF2-40B4-BE49-F238E27FC236}">
                <a16:creationId xmlns:a16="http://schemas.microsoft.com/office/drawing/2014/main" id="{E197FB33-DF3C-B654-66B5-568758433F68}"/>
              </a:ext>
            </a:extLst>
          </p:cNvPr>
          <p:cNvSpPr>
            <a:spLocks noGrp="1"/>
          </p:cNvSpPr>
          <p:nvPr>
            <p:ph type="ftr" idx="11"/>
          </p:nvPr>
        </p:nvSpPr>
        <p:spPr/>
        <p:txBody>
          <a:bodyPr/>
          <a:lstStyle/>
          <a:p>
            <a:r>
              <a:rPr lang="en-US" dirty="0"/>
              <a:t>© 2026 Yusarn Audrey LLC. All Rights Reserved.</a:t>
            </a:r>
          </a:p>
        </p:txBody>
      </p:sp>
      <p:sp>
        <p:nvSpPr>
          <p:cNvPr id="3" name="Slide Number Placeholder 2">
            <a:extLst>
              <a:ext uri="{FF2B5EF4-FFF2-40B4-BE49-F238E27FC236}">
                <a16:creationId xmlns:a16="http://schemas.microsoft.com/office/drawing/2014/main" id="{EA7009AF-642F-3C98-D5AB-1AACE7BE3CC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dirty="0"/>
          </a:p>
        </p:txBody>
      </p:sp>
      <p:sp>
        <p:nvSpPr>
          <p:cNvPr id="4" name="TextBox 3">
            <a:extLst>
              <a:ext uri="{FF2B5EF4-FFF2-40B4-BE49-F238E27FC236}">
                <a16:creationId xmlns:a16="http://schemas.microsoft.com/office/drawing/2014/main" id="{95994CF7-0B35-5BCA-E8F8-D174564EFA76}"/>
              </a:ext>
            </a:extLst>
          </p:cNvPr>
          <p:cNvSpPr txBox="1"/>
          <p:nvPr/>
        </p:nvSpPr>
        <p:spPr>
          <a:xfrm>
            <a:off x="8886825" y="1019175"/>
            <a:ext cx="2495550" cy="400110"/>
          </a:xfrm>
          <a:prstGeom prst="rect">
            <a:avLst/>
          </a:prstGeom>
          <a:noFill/>
        </p:spPr>
        <p:txBody>
          <a:bodyPr wrap="square" rtlCol="0">
            <a:spAutoFit/>
          </a:bodyPr>
          <a:lstStyle/>
          <a:p>
            <a:r>
              <a:rPr lang="en-SG" sz="2000" dirty="0">
                <a:solidFill>
                  <a:schemeClr val="bg1"/>
                </a:solidFill>
                <a:latin typeface="Angsana New" panose="020B0502040204020203" pitchFamily="18" charset="-34"/>
                <a:cs typeface="Angsana New" panose="020B0502040204020203" pitchFamily="18" charset="-34"/>
              </a:rPr>
              <a:t>Singapore     Malaysia     Thailand</a:t>
            </a:r>
          </a:p>
        </p:txBody>
      </p:sp>
      <p:sp>
        <p:nvSpPr>
          <p:cNvPr id="5" name="Google Shape;96;p2">
            <a:extLst>
              <a:ext uri="{FF2B5EF4-FFF2-40B4-BE49-F238E27FC236}">
                <a16:creationId xmlns:a16="http://schemas.microsoft.com/office/drawing/2014/main" id="{A76E69FA-1699-38E8-314B-9820EAFA5DD0}"/>
              </a:ext>
            </a:extLst>
          </p:cNvPr>
          <p:cNvSpPr txBox="1">
            <a:spLocks noGrp="1"/>
          </p:cNvSpPr>
          <p:nvPr>
            <p:ph type="body" idx="1"/>
          </p:nvPr>
        </p:nvSpPr>
        <p:spPr>
          <a:xfrm>
            <a:off x="438052" y="1479610"/>
            <a:ext cx="11217212" cy="4753844"/>
          </a:xfrm>
          <a:prstGeom prst="rect">
            <a:avLst/>
          </a:prstGeom>
          <a:noFill/>
          <a:ln>
            <a:noFill/>
          </a:ln>
        </p:spPr>
        <p:txBody>
          <a:bodyPr spcFirstLastPara="1" wrap="square" lIns="91425" tIns="45700" rIns="91425" bIns="45700" anchor="t" anchorCtr="0">
            <a:noAutofit/>
          </a:bodyPr>
          <a:lstStyle/>
          <a:p>
            <a:pPr marL="152400" indent="0" algn="ctr">
              <a:lnSpc>
                <a:spcPct val="120000"/>
              </a:lnSpc>
              <a:spcBef>
                <a:spcPts val="0"/>
              </a:spcBef>
              <a:buClr>
                <a:srgbClr val="0070C0"/>
              </a:buClr>
              <a:buSzPct val="100000"/>
              <a:buNone/>
            </a:pPr>
            <a:r>
              <a:rPr lang="en-SG" sz="2200" b="1" dirty="0">
                <a:solidFill>
                  <a:schemeClr val="tx1">
                    <a:lumMod val="75000"/>
                    <a:lumOff val="25000"/>
                  </a:schemeClr>
                </a:solidFill>
              </a:rPr>
              <a:t>Energy Technologies – 47,200 Published Applications</a:t>
            </a:r>
            <a:endParaRPr lang="en-SG" sz="2200" b="1" dirty="0">
              <a:solidFill>
                <a:schemeClr val="tx1">
                  <a:lumMod val="75000"/>
                  <a:lumOff val="25000"/>
                </a:schemeClr>
              </a:solidFill>
              <a:highlight>
                <a:srgbClr val="FFFF00"/>
              </a:highlight>
            </a:endParaRPr>
          </a:p>
        </p:txBody>
      </p:sp>
      <p:pic>
        <p:nvPicPr>
          <p:cNvPr id="7" name="Picture 6">
            <a:extLst>
              <a:ext uri="{FF2B5EF4-FFF2-40B4-BE49-F238E27FC236}">
                <a16:creationId xmlns:a16="http://schemas.microsoft.com/office/drawing/2014/main" id="{261DBCC5-229B-F210-ECE8-EE74E718D90A}"/>
              </a:ext>
            </a:extLst>
          </p:cNvPr>
          <p:cNvPicPr>
            <a:picLocks noChangeAspect="1"/>
          </p:cNvPicPr>
          <p:nvPr/>
        </p:nvPicPr>
        <p:blipFill>
          <a:blip r:embed="rId3"/>
          <a:stretch>
            <a:fillRect/>
          </a:stretch>
        </p:blipFill>
        <p:spPr>
          <a:xfrm>
            <a:off x="1039855" y="2077351"/>
            <a:ext cx="6871774" cy="3960507"/>
          </a:xfrm>
          <a:prstGeom prst="rect">
            <a:avLst/>
          </a:prstGeom>
        </p:spPr>
      </p:pic>
      <p:sp>
        <p:nvSpPr>
          <p:cNvPr id="9" name="TextBox 8">
            <a:extLst>
              <a:ext uri="{FF2B5EF4-FFF2-40B4-BE49-F238E27FC236}">
                <a16:creationId xmlns:a16="http://schemas.microsoft.com/office/drawing/2014/main" id="{4758BC6A-F013-938E-CB8C-E6B06A6B21F7}"/>
              </a:ext>
            </a:extLst>
          </p:cNvPr>
          <p:cNvSpPr txBox="1"/>
          <p:nvPr/>
        </p:nvSpPr>
        <p:spPr>
          <a:xfrm>
            <a:off x="7997695" y="2048189"/>
            <a:ext cx="3657569" cy="4025717"/>
          </a:xfrm>
          <a:prstGeom prst="rect">
            <a:avLst/>
          </a:prstGeom>
          <a:noFill/>
        </p:spPr>
        <p:txBody>
          <a:bodyPr wrap="square" rtlCol="0">
            <a:spAutoFit/>
          </a:bodyPr>
          <a:lstStyle/>
          <a:p>
            <a:pPr marL="152400">
              <a:lnSpc>
                <a:spcPct val="120000"/>
              </a:lnSpc>
              <a:buClr>
                <a:srgbClr val="0070C0"/>
              </a:buClr>
              <a:buSzPct val="100000"/>
            </a:pPr>
            <a:r>
              <a:rPr lang="en-SG" sz="1800"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Country Specialisation</a:t>
            </a:r>
          </a:p>
          <a:p>
            <a:pPr marL="495300" indent="-342900">
              <a:buClr>
                <a:srgbClr val="0070C0"/>
              </a:buClr>
              <a:buSzPct val="100000"/>
              <a:buFont typeface="Arial" panose="020B0604020202020204" pitchFamily="34" charset="0"/>
              <a:buChar char="•"/>
            </a:pPr>
            <a:endParaRPr lang="en-SG" sz="1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495300" indent="-342900">
              <a:buClr>
                <a:srgbClr val="0070C0"/>
              </a:buClr>
              <a:buSzPct val="100000"/>
              <a:buFont typeface="Arial" panose="020B0604020202020204" pitchFamily="34" charset="0"/>
              <a:buChar char="•"/>
            </a:pPr>
            <a:r>
              <a:rPr lang="en-SG" sz="1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Fuel Cell – Japan</a:t>
            </a:r>
          </a:p>
          <a:p>
            <a:pPr marL="495300" indent="-342900">
              <a:buClr>
                <a:srgbClr val="0070C0"/>
              </a:buClr>
              <a:buSzPct val="100000"/>
              <a:buFont typeface="Arial" panose="020B0604020202020204" pitchFamily="34" charset="0"/>
              <a:buChar char="•"/>
            </a:pPr>
            <a:endParaRPr lang="en-SG" sz="1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495300" indent="-342900">
              <a:buClr>
                <a:srgbClr val="0070C0"/>
              </a:buClr>
              <a:buSzPct val="100000"/>
              <a:buFont typeface="Arial" panose="020B0604020202020204" pitchFamily="34" charset="0"/>
              <a:buChar char="•"/>
            </a:pPr>
            <a:r>
              <a:rPr lang="en-SG" sz="1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Geothermal – Finland, Canada and Sweden</a:t>
            </a:r>
          </a:p>
          <a:p>
            <a:pPr marL="495300" indent="-342900">
              <a:buClr>
                <a:srgbClr val="0070C0"/>
              </a:buClr>
              <a:buSzPct val="100000"/>
              <a:buFont typeface="Arial" panose="020B0604020202020204" pitchFamily="34" charset="0"/>
              <a:buChar char="•"/>
            </a:pPr>
            <a:endParaRPr lang="en-SG" sz="1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495300" indent="-342900">
              <a:buClr>
                <a:srgbClr val="0070C0"/>
              </a:buClr>
              <a:buSzPct val="100000"/>
              <a:buFont typeface="Arial" panose="020B0604020202020204" pitchFamily="34" charset="0"/>
              <a:buChar char="•"/>
            </a:pPr>
            <a:r>
              <a:rPr lang="en-SG" sz="1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Hydro – Russia</a:t>
            </a:r>
          </a:p>
          <a:p>
            <a:pPr marL="495300" indent="-342900">
              <a:buClr>
                <a:srgbClr val="0070C0"/>
              </a:buClr>
              <a:buSzPct val="100000"/>
              <a:buFont typeface="Arial" panose="020B0604020202020204" pitchFamily="34" charset="0"/>
              <a:buChar char="•"/>
            </a:pPr>
            <a:endParaRPr lang="en-SG" sz="1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495300" indent="-342900">
              <a:buClr>
                <a:srgbClr val="0070C0"/>
              </a:buClr>
              <a:buSzPct val="100000"/>
              <a:buFont typeface="Arial" panose="020B0604020202020204" pitchFamily="34" charset="0"/>
              <a:buChar char="•"/>
            </a:pPr>
            <a:r>
              <a:rPr lang="en-SG" sz="1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Solar Energy – Singapore and Israel</a:t>
            </a:r>
          </a:p>
          <a:p>
            <a:pPr marL="495300" indent="-342900">
              <a:buClr>
                <a:srgbClr val="0070C0"/>
              </a:buClr>
              <a:buSzPct val="100000"/>
              <a:buFont typeface="Arial" panose="020B0604020202020204" pitchFamily="34" charset="0"/>
              <a:buChar char="•"/>
            </a:pPr>
            <a:endParaRPr lang="en-SG" sz="1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495300" indent="-342900">
              <a:buClr>
                <a:srgbClr val="0070C0"/>
              </a:buClr>
              <a:buSzPct val="100000"/>
              <a:buFont typeface="Arial" panose="020B0604020202020204" pitchFamily="34" charset="0"/>
              <a:buChar char="•"/>
            </a:pPr>
            <a:r>
              <a:rPr lang="en-SG" sz="1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Wind Energy – Denmark and Spain</a:t>
            </a:r>
            <a:endParaRPr lang="en-SG" sz="18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6" name="Group 4">
            <a:extLst>
              <a:ext uri="{FF2B5EF4-FFF2-40B4-BE49-F238E27FC236}">
                <a16:creationId xmlns:a16="http://schemas.microsoft.com/office/drawing/2014/main" id="{47319015-ABF4-75CF-65CC-55C7DB951A62}"/>
              </a:ext>
            </a:extLst>
          </p:cNvPr>
          <p:cNvGrpSpPr/>
          <p:nvPr/>
        </p:nvGrpSpPr>
        <p:grpSpPr>
          <a:xfrm>
            <a:off x="1" y="5975287"/>
            <a:ext cx="2344848" cy="882713"/>
            <a:chOff x="0" y="0"/>
            <a:chExt cx="4527766" cy="1647698"/>
          </a:xfrm>
        </p:grpSpPr>
        <p:sp>
          <p:nvSpPr>
            <p:cNvPr id="8" name="Freeform 5" descr="HATABSAL VADYUNK A JￃﾖVￅﾐRE.  Előfordulhat, hogy az AI által létrehozott tartalom helytelen.">
              <a:extLst>
                <a:ext uri="{FF2B5EF4-FFF2-40B4-BE49-F238E27FC236}">
                  <a16:creationId xmlns:a16="http://schemas.microsoft.com/office/drawing/2014/main" id="{2C71C1E2-17CA-3C32-CFFE-61E022B21A4A}"/>
                </a:ext>
              </a:extLst>
            </p:cNvPr>
            <p:cNvSpPr/>
            <p:nvPr/>
          </p:nvSpPr>
          <p:spPr>
            <a:xfrm>
              <a:off x="0" y="0"/>
              <a:ext cx="4527804" cy="1647698"/>
            </a:xfrm>
            <a:custGeom>
              <a:avLst/>
              <a:gdLst/>
              <a:ahLst/>
              <a:cxnLst/>
              <a:rect l="l" t="t" r="r" b="b"/>
              <a:pathLst>
                <a:path w="4527804" h="1647698">
                  <a:moveTo>
                    <a:pt x="0" y="0"/>
                  </a:moveTo>
                  <a:lnTo>
                    <a:pt x="4527804" y="0"/>
                  </a:lnTo>
                  <a:lnTo>
                    <a:pt x="4527804" y="1647698"/>
                  </a:lnTo>
                  <a:lnTo>
                    <a:pt x="0" y="1647698"/>
                  </a:lnTo>
                  <a:lnTo>
                    <a:pt x="0" y="0"/>
                  </a:lnTo>
                  <a:close/>
                </a:path>
              </a:pathLst>
            </a:custGeom>
            <a:blipFill>
              <a:blip r:embed="rId4"/>
              <a:stretch>
                <a:fillRect/>
              </a:stretch>
            </a:blipFill>
          </p:spPr>
          <p:txBody>
            <a:bodyPr/>
            <a:lstStyle/>
            <a:p>
              <a:endParaRPr lang="en-HU"/>
            </a:p>
          </p:txBody>
        </p:sp>
      </p:grpSp>
    </p:spTree>
    <p:extLst>
      <p:ext uri="{BB962C8B-B14F-4D97-AF65-F5344CB8AC3E}">
        <p14:creationId xmlns:p14="http://schemas.microsoft.com/office/powerpoint/2010/main" val="768972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a:extLst>
            <a:ext uri="{FF2B5EF4-FFF2-40B4-BE49-F238E27FC236}">
              <a16:creationId xmlns:a16="http://schemas.microsoft.com/office/drawing/2014/main" id="{F1C90459-99BE-27DE-E772-9B5A57FA29EE}"/>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8A882217-BA08-534D-5A10-2489E8792C16}"/>
              </a:ext>
            </a:extLst>
          </p:cNvPr>
          <p:cNvSpPr>
            <a:spLocks noGrp="1"/>
          </p:cNvSpPr>
          <p:nvPr>
            <p:ph type="ftr" idx="11"/>
          </p:nvPr>
        </p:nvSpPr>
        <p:spPr/>
        <p:txBody>
          <a:bodyPr/>
          <a:lstStyle/>
          <a:p>
            <a:r>
              <a:rPr lang="en-US" dirty="0"/>
              <a:t>© 2026 Yusarn Audrey LLC. All Rights Reserved.</a:t>
            </a:r>
          </a:p>
        </p:txBody>
      </p:sp>
      <p:sp>
        <p:nvSpPr>
          <p:cNvPr id="3" name="Slide Number Placeholder 2">
            <a:extLst>
              <a:ext uri="{FF2B5EF4-FFF2-40B4-BE49-F238E27FC236}">
                <a16:creationId xmlns:a16="http://schemas.microsoft.com/office/drawing/2014/main" id="{89E13BC5-7F0F-0C3A-81C9-31831C99674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dirty="0"/>
          </a:p>
        </p:txBody>
      </p:sp>
      <p:sp>
        <p:nvSpPr>
          <p:cNvPr id="4" name="TextBox 3">
            <a:extLst>
              <a:ext uri="{FF2B5EF4-FFF2-40B4-BE49-F238E27FC236}">
                <a16:creationId xmlns:a16="http://schemas.microsoft.com/office/drawing/2014/main" id="{1AFCF89E-2CCB-4D96-765E-3113B26BEBE9}"/>
              </a:ext>
            </a:extLst>
          </p:cNvPr>
          <p:cNvSpPr txBox="1"/>
          <p:nvPr/>
        </p:nvSpPr>
        <p:spPr>
          <a:xfrm>
            <a:off x="8886825" y="1019175"/>
            <a:ext cx="2495550" cy="400110"/>
          </a:xfrm>
          <a:prstGeom prst="rect">
            <a:avLst/>
          </a:prstGeom>
          <a:noFill/>
        </p:spPr>
        <p:txBody>
          <a:bodyPr wrap="square" rtlCol="0">
            <a:spAutoFit/>
          </a:bodyPr>
          <a:lstStyle/>
          <a:p>
            <a:r>
              <a:rPr lang="en-SG" sz="2000" dirty="0">
                <a:solidFill>
                  <a:schemeClr val="bg1"/>
                </a:solidFill>
                <a:latin typeface="Angsana New" panose="020B0502040204020203" pitchFamily="18" charset="-34"/>
                <a:cs typeface="Angsana New" panose="020B0502040204020203" pitchFamily="18" charset="-34"/>
              </a:rPr>
              <a:t>Singapore     Malaysia     Thailand</a:t>
            </a:r>
          </a:p>
        </p:txBody>
      </p:sp>
      <p:sp>
        <p:nvSpPr>
          <p:cNvPr id="7" name="Google Shape;95;p2">
            <a:extLst>
              <a:ext uri="{FF2B5EF4-FFF2-40B4-BE49-F238E27FC236}">
                <a16:creationId xmlns:a16="http://schemas.microsoft.com/office/drawing/2014/main" id="{E235E5BF-58DC-58A0-E806-6E1C0301A206}"/>
              </a:ext>
            </a:extLst>
          </p:cNvPr>
          <p:cNvSpPr txBox="1">
            <a:spLocks noGrp="1"/>
          </p:cNvSpPr>
          <p:nvPr>
            <p:ph type="title"/>
          </p:nvPr>
        </p:nvSpPr>
        <p:spPr>
          <a:xfrm>
            <a:off x="548701" y="351659"/>
            <a:ext cx="11094598" cy="11905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SG" sz="3200" b="1" dirty="0">
                <a:solidFill>
                  <a:schemeClr val="bg1"/>
                </a:solidFill>
              </a:rPr>
              <a:t>Asia</a:t>
            </a:r>
            <a:endParaRPr sz="3200" b="1" dirty="0">
              <a:solidFill>
                <a:schemeClr val="bg1"/>
              </a:solidFill>
            </a:endParaRPr>
          </a:p>
        </p:txBody>
      </p:sp>
      <p:pic>
        <p:nvPicPr>
          <p:cNvPr id="10" name="Picture 9">
            <a:extLst>
              <a:ext uri="{FF2B5EF4-FFF2-40B4-BE49-F238E27FC236}">
                <a16:creationId xmlns:a16="http://schemas.microsoft.com/office/drawing/2014/main" id="{912F54E4-893D-8645-C3A2-E30D5A0FCDBD}"/>
              </a:ext>
            </a:extLst>
          </p:cNvPr>
          <p:cNvPicPr>
            <a:picLocks noChangeAspect="1"/>
          </p:cNvPicPr>
          <p:nvPr/>
        </p:nvPicPr>
        <p:blipFill>
          <a:blip r:embed="rId3"/>
          <a:stretch>
            <a:fillRect/>
          </a:stretch>
        </p:blipFill>
        <p:spPr>
          <a:xfrm>
            <a:off x="2208033" y="1461335"/>
            <a:ext cx="7775934" cy="4895015"/>
          </a:xfrm>
          <a:prstGeom prst="rect">
            <a:avLst/>
          </a:prstGeom>
        </p:spPr>
      </p:pic>
      <p:grpSp>
        <p:nvGrpSpPr>
          <p:cNvPr id="5" name="Group 4">
            <a:extLst>
              <a:ext uri="{FF2B5EF4-FFF2-40B4-BE49-F238E27FC236}">
                <a16:creationId xmlns:a16="http://schemas.microsoft.com/office/drawing/2014/main" id="{B24519A1-65C7-B342-7316-A11264CD2859}"/>
              </a:ext>
            </a:extLst>
          </p:cNvPr>
          <p:cNvGrpSpPr/>
          <p:nvPr/>
        </p:nvGrpSpPr>
        <p:grpSpPr>
          <a:xfrm>
            <a:off x="1" y="5975287"/>
            <a:ext cx="2344848" cy="882713"/>
            <a:chOff x="0" y="0"/>
            <a:chExt cx="4527766" cy="1647698"/>
          </a:xfrm>
        </p:grpSpPr>
        <p:sp>
          <p:nvSpPr>
            <p:cNvPr id="6" name="Freeform 5" descr="HATABSAL VADYUNK A JￃﾖVￅﾐRE.  Előfordulhat, hogy az AI által létrehozott tartalom helytelen.">
              <a:extLst>
                <a:ext uri="{FF2B5EF4-FFF2-40B4-BE49-F238E27FC236}">
                  <a16:creationId xmlns:a16="http://schemas.microsoft.com/office/drawing/2014/main" id="{7F051273-B5DD-13F6-A9BB-975F2BEF67F8}"/>
                </a:ext>
              </a:extLst>
            </p:cNvPr>
            <p:cNvSpPr/>
            <p:nvPr/>
          </p:nvSpPr>
          <p:spPr>
            <a:xfrm>
              <a:off x="0" y="0"/>
              <a:ext cx="4527804" cy="1647698"/>
            </a:xfrm>
            <a:custGeom>
              <a:avLst/>
              <a:gdLst/>
              <a:ahLst/>
              <a:cxnLst/>
              <a:rect l="l" t="t" r="r" b="b"/>
              <a:pathLst>
                <a:path w="4527804" h="1647698">
                  <a:moveTo>
                    <a:pt x="0" y="0"/>
                  </a:moveTo>
                  <a:lnTo>
                    <a:pt x="4527804" y="0"/>
                  </a:lnTo>
                  <a:lnTo>
                    <a:pt x="4527804" y="1647698"/>
                  </a:lnTo>
                  <a:lnTo>
                    <a:pt x="0" y="1647698"/>
                  </a:lnTo>
                  <a:lnTo>
                    <a:pt x="0" y="0"/>
                  </a:lnTo>
                  <a:close/>
                </a:path>
              </a:pathLst>
            </a:custGeom>
            <a:blipFill>
              <a:blip r:embed="rId4"/>
              <a:stretch>
                <a:fillRect/>
              </a:stretch>
            </a:blipFill>
          </p:spPr>
          <p:txBody>
            <a:bodyPr/>
            <a:lstStyle/>
            <a:p>
              <a:endParaRPr lang="en-HU"/>
            </a:p>
          </p:txBody>
        </p:sp>
      </p:grpSp>
    </p:spTree>
    <p:extLst>
      <p:ext uri="{BB962C8B-B14F-4D97-AF65-F5344CB8AC3E}">
        <p14:creationId xmlns:p14="http://schemas.microsoft.com/office/powerpoint/2010/main" val="3528816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a:extLst>
            <a:ext uri="{FF2B5EF4-FFF2-40B4-BE49-F238E27FC236}">
              <a16:creationId xmlns:a16="http://schemas.microsoft.com/office/drawing/2014/main" id="{F636C0A3-1B52-322A-5C7D-D8BBECE5C06C}"/>
            </a:ext>
          </a:extLst>
        </p:cNvPr>
        <p:cNvGrpSpPr/>
        <p:nvPr/>
      </p:nvGrpSpPr>
      <p:grpSpPr>
        <a:xfrm>
          <a:off x="0" y="0"/>
          <a:ext cx="0" cy="0"/>
          <a:chOff x="0" y="0"/>
          <a:chExt cx="0" cy="0"/>
        </a:xfrm>
      </p:grpSpPr>
      <p:sp>
        <p:nvSpPr>
          <p:cNvPr id="95" name="Google Shape;95;p2">
            <a:extLst>
              <a:ext uri="{FF2B5EF4-FFF2-40B4-BE49-F238E27FC236}">
                <a16:creationId xmlns:a16="http://schemas.microsoft.com/office/drawing/2014/main" id="{78F4CA8A-AB73-9515-8D33-63A500AEA296}"/>
              </a:ext>
            </a:extLst>
          </p:cNvPr>
          <p:cNvSpPr txBox="1">
            <a:spLocks noGrp="1"/>
          </p:cNvSpPr>
          <p:nvPr>
            <p:ph type="title"/>
          </p:nvPr>
        </p:nvSpPr>
        <p:spPr>
          <a:xfrm>
            <a:off x="548701" y="351659"/>
            <a:ext cx="11094598" cy="11905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SG" sz="3200" b="1" dirty="0">
                <a:solidFill>
                  <a:schemeClr val="bg1"/>
                </a:solidFill>
              </a:rPr>
              <a:t>The Great </a:t>
            </a:r>
            <a:r>
              <a:rPr lang="en-SG" sz="3200" b="1">
                <a:solidFill>
                  <a:schemeClr val="bg1"/>
                </a:solidFill>
              </a:rPr>
              <a:t>Economic Inversion</a:t>
            </a:r>
            <a:endParaRPr sz="3200" b="1" dirty="0">
              <a:solidFill>
                <a:schemeClr val="bg1"/>
              </a:solidFill>
            </a:endParaRPr>
          </a:p>
        </p:txBody>
      </p:sp>
      <p:sp>
        <p:nvSpPr>
          <p:cNvPr id="2" name="Footer Placeholder 1">
            <a:extLst>
              <a:ext uri="{FF2B5EF4-FFF2-40B4-BE49-F238E27FC236}">
                <a16:creationId xmlns:a16="http://schemas.microsoft.com/office/drawing/2014/main" id="{7595256F-24B8-EA5F-B5EB-D419ACA195FE}"/>
              </a:ext>
            </a:extLst>
          </p:cNvPr>
          <p:cNvSpPr>
            <a:spLocks noGrp="1"/>
          </p:cNvSpPr>
          <p:nvPr>
            <p:ph type="ftr" idx="11"/>
          </p:nvPr>
        </p:nvSpPr>
        <p:spPr/>
        <p:txBody>
          <a:bodyPr/>
          <a:lstStyle/>
          <a:p>
            <a:r>
              <a:rPr lang="en-US" dirty="0"/>
              <a:t>© 2026 Yusarn Audrey LLC. All Rights Reserved.</a:t>
            </a:r>
          </a:p>
        </p:txBody>
      </p:sp>
      <p:sp>
        <p:nvSpPr>
          <p:cNvPr id="3" name="Slide Number Placeholder 2">
            <a:extLst>
              <a:ext uri="{FF2B5EF4-FFF2-40B4-BE49-F238E27FC236}">
                <a16:creationId xmlns:a16="http://schemas.microsoft.com/office/drawing/2014/main" id="{64AB7025-10E4-9B40-D541-A1A55B64482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dirty="0"/>
          </a:p>
        </p:txBody>
      </p:sp>
      <p:sp>
        <p:nvSpPr>
          <p:cNvPr id="4" name="TextBox 3">
            <a:extLst>
              <a:ext uri="{FF2B5EF4-FFF2-40B4-BE49-F238E27FC236}">
                <a16:creationId xmlns:a16="http://schemas.microsoft.com/office/drawing/2014/main" id="{2C6CF7DC-A340-10DE-9A32-3AD5CDCD6A10}"/>
              </a:ext>
            </a:extLst>
          </p:cNvPr>
          <p:cNvSpPr txBox="1"/>
          <p:nvPr/>
        </p:nvSpPr>
        <p:spPr>
          <a:xfrm>
            <a:off x="8886825" y="1019175"/>
            <a:ext cx="2495550" cy="400110"/>
          </a:xfrm>
          <a:prstGeom prst="rect">
            <a:avLst/>
          </a:prstGeom>
          <a:noFill/>
        </p:spPr>
        <p:txBody>
          <a:bodyPr wrap="square" rtlCol="0">
            <a:spAutoFit/>
          </a:bodyPr>
          <a:lstStyle/>
          <a:p>
            <a:r>
              <a:rPr lang="en-SG" sz="2000" dirty="0">
                <a:solidFill>
                  <a:schemeClr val="bg1"/>
                </a:solidFill>
                <a:latin typeface="Angsana New" panose="020B0502040204020203" pitchFamily="18" charset="-34"/>
                <a:cs typeface="Angsana New" panose="020B0502040204020203" pitchFamily="18" charset="-34"/>
              </a:rPr>
              <a:t>Singapore     Malaysia     Thailand</a:t>
            </a:r>
          </a:p>
        </p:txBody>
      </p:sp>
      <p:pic>
        <p:nvPicPr>
          <p:cNvPr id="1026" name="Picture 2">
            <a:extLst>
              <a:ext uri="{FF2B5EF4-FFF2-40B4-BE49-F238E27FC236}">
                <a16:creationId xmlns:a16="http://schemas.microsoft.com/office/drawing/2014/main" id="{297CF5D3-87C1-8E4A-04D3-74F2FCC8B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269" y="1542181"/>
            <a:ext cx="7543461" cy="4532694"/>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7B1473FD-C32F-D9E2-7A14-C6F50D3BF491}"/>
              </a:ext>
            </a:extLst>
          </p:cNvPr>
          <p:cNvGrpSpPr/>
          <p:nvPr/>
        </p:nvGrpSpPr>
        <p:grpSpPr>
          <a:xfrm>
            <a:off x="1" y="5975287"/>
            <a:ext cx="2344848" cy="882713"/>
            <a:chOff x="0" y="0"/>
            <a:chExt cx="4527766" cy="1647698"/>
          </a:xfrm>
        </p:grpSpPr>
        <p:sp>
          <p:nvSpPr>
            <p:cNvPr id="6" name="Freeform 5" descr="HATABSAL VADYUNK A JￃﾖVￅﾐRE.  Előfordulhat, hogy az AI által létrehozott tartalom helytelen.">
              <a:extLst>
                <a:ext uri="{FF2B5EF4-FFF2-40B4-BE49-F238E27FC236}">
                  <a16:creationId xmlns:a16="http://schemas.microsoft.com/office/drawing/2014/main" id="{661545E8-3C25-EA88-9A7C-701DD125F533}"/>
                </a:ext>
              </a:extLst>
            </p:cNvPr>
            <p:cNvSpPr/>
            <p:nvPr/>
          </p:nvSpPr>
          <p:spPr>
            <a:xfrm>
              <a:off x="0" y="0"/>
              <a:ext cx="4527804" cy="1647698"/>
            </a:xfrm>
            <a:custGeom>
              <a:avLst/>
              <a:gdLst/>
              <a:ahLst/>
              <a:cxnLst/>
              <a:rect l="l" t="t" r="r" b="b"/>
              <a:pathLst>
                <a:path w="4527804" h="1647698">
                  <a:moveTo>
                    <a:pt x="0" y="0"/>
                  </a:moveTo>
                  <a:lnTo>
                    <a:pt x="4527804" y="0"/>
                  </a:lnTo>
                  <a:lnTo>
                    <a:pt x="4527804" y="1647698"/>
                  </a:lnTo>
                  <a:lnTo>
                    <a:pt x="0" y="1647698"/>
                  </a:lnTo>
                  <a:lnTo>
                    <a:pt x="0" y="0"/>
                  </a:lnTo>
                  <a:close/>
                </a:path>
              </a:pathLst>
            </a:custGeom>
            <a:blipFill>
              <a:blip r:embed="rId4"/>
              <a:stretch>
                <a:fillRect/>
              </a:stretch>
            </a:blipFill>
          </p:spPr>
          <p:txBody>
            <a:bodyPr/>
            <a:lstStyle/>
            <a:p>
              <a:endParaRPr lang="en-HU"/>
            </a:p>
          </p:txBody>
        </p:sp>
      </p:grpSp>
    </p:spTree>
    <p:extLst>
      <p:ext uri="{BB962C8B-B14F-4D97-AF65-F5344CB8AC3E}">
        <p14:creationId xmlns:p14="http://schemas.microsoft.com/office/powerpoint/2010/main" val="153169800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2803</TotalTime>
  <Words>2000</Words>
  <Application>Microsoft Office PowerPoint</Application>
  <PresentationFormat>Szélesvásznú</PresentationFormat>
  <Paragraphs>351</Paragraphs>
  <Slides>32</Slides>
  <Notes>31</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32</vt:i4>
      </vt:variant>
    </vt:vector>
  </HeadingPairs>
  <TitlesOfParts>
    <vt:vector size="39" baseType="lpstr">
      <vt:lpstr>Angsana New</vt:lpstr>
      <vt:lpstr>Arial</vt:lpstr>
      <vt:lpstr>Calibri</vt:lpstr>
      <vt:lpstr>Myriad Pro</vt:lpstr>
      <vt:lpstr>Open Sans</vt:lpstr>
      <vt:lpstr>Wingdings</vt:lpstr>
      <vt:lpstr>Office Theme</vt:lpstr>
      <vt:lpstr>PowerPoint-bemutató</vt:lpstr>
      <vt:lpstr>Agenda</vt:lpstr>
      <vt:lpstr>Technology Evolution</vt:lpstr>
      <vt:lpstr>Emerging Trends</vt:lpstr>
      <vt:lpstr>Historical Trends in Patents Across the Years</vt:lpstr>
      <vt:lpstr>Global Statistics</vt:lpstr>
      <vt:lpstr>Energy-related Patent Applications</vt:lpstr>
      <vt:lpstr>Asia</vt:lpstr>
      <vt:lpstr>The Great Economic Inversion</vt:lpstr>
      <vt:lpstr>Intellectual Capital of an Organisation</vt:lpstr>
      <vt:lpstr>Intellectual Property</vt:lpstr>
      <vt:lpstr>Types of Intellectual Property</vt:lpstr>
      <vt:lpstr>Connecting the Dots</vt:lpstr>
      <vt:lpstr>IP Value in Context</vt:lpstr>
      <vt:lpstr>How and Why IP Valuation (and IP Evaluation) is Helpful?</vt:lpstr>
      <vt:lpstr>Developments in Asia</vt:lpstr>
      <vt:lpstr>IPV Summary</vt:lpstr>
      <vt:lpstr>The China Story</vt:lpstr>
      <vt:lpstr>The Hungarian Perspective</vt:lpstr>
      <vt:lpstr>Performance of EU Member States’ Innovation Systems (2017 to 2024)</vt:lpstr>
      <vt:lpstr>Number of National Trademark Applications (2014 to 2023)</vt:lpstr>
      <vt:lpstr>Number of Patents in Force (2014 to 2023)</vt:lpstr>
      <vt:lpstr>Number of National Patent Applications (2014 to 2023)</vt:lpstr>
      <vt:lpstr>Why the Rise of IP Filings?</vt:lpstr>
      <vt:lpstr>Global Trends</vt:lpstr>
      <vt:lpstr>Total Unique IP Rights in Force Encumbered with One or More Security Interest (June 2023)</vt:lpstr>
      <vt:lpstr>Unique IP Rights Encumbered Each Year (Where the Security Interest Remains Valid in June 2023) (2004 to 2023)</vt:lpstr>
      <vt:lpstr>Top Holders of Security Interests Over IP Rights Valid in Hungary (as of June 2023)</vt:lpstr>
      <vt:lpstr>Building an IP Portfolio</vt:lpstr>
      <vt:lpstr>Key Takeaways</vt:lpstr>
      <vt:lpstr>About the Speaker</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Tay</dc:creator>
  <cp:lastModifiedBy>Fodor Bettina</cp:lastModifiedBy>
  <cp:revision>222</cp:revision>
  <cp:lastPrinted>2024-02-27T02:46:38Z</cp:lastPrinted>
  <dcterms:created xsi:type="dcterms:W3CDTF">2021-06-25T09:01:26Z</dcterms:created>
  <dcterms:modified xsi:type="dcterms:W3CDTF">2026-04-16T10:53:58Z</dcterms:modified>
</cp:coreProperties>
</file>