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5" r:id="rId4"/>
    <p:sldId id="266" r:id="rId5"/>
    <p:sldId id="267" r:id="rId6"/>
    <p:sldId id="264" r:id="rId7"/>
  </p:sldIdLst>
  <p:sldSz cx="18288000" cy="10287000"/>
  <p:notesSz cx="6858000" cy="9144000"/>
  <p:embeddedFontLst>
    <p:embeddedFont>
      <p:font typeface="Intro Rust" pitchFamily="2" charset="0"/>
      <p:regular r:id="rId8"/>
    </p:embeddedFont>
    <p:embeddedFont>
      <p:font typeface="Poppins" pitchFamily="2" charset="77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7" autoAdjust="0"/>
    <p:restoredTop sz="94724" autoAdjust="0"/>
  </p:normalViewPr>
  <p:slideViewPr>
    <p:cSldViewPr>
      <p:cViewPr varScale="1">
        <p:scale>
          <a:sx n="44" d="100"/>
          <a:sy n="44" d="100"/>
        </p:scale>
        <p:origin x="224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3221" y="690226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341032" y="1874211"/>
            <a:ext cx="9383792" cy="7177297"/>
            <a:chOff x="0" y="0"/>
            <a:chExt cx="12511722" cy="9569729"/>
          </a:xfrm>
        </p:grpSpPr>
        <p:sp>
          <p:nvSpPr>
            <p:cNvPr id="5" name="Freeform 5" descr="The image depicts a vibrant, orange swirl with ascending, colorful bar graphs in the background, suggesting a dynamic, upward trend.  Előfordulhat, hogy az AI által létrehozott tartalom helytelen."/>
            <p:cNvSpPr/>
            <p:nvPr/>
          </p:nvSpPr>
          <p:spPr>
            <a:xfrm>
              <a:off x="0" y="0"/>
              <a:ext cx="12511659" cy="9569704"/>
            </a:xfrm>
            <a:custGeom>
              <a:avLst/>
              <a:gdLst/>
              <a:ahLst/>
              <a:cxnLst/>
              <a:rect l="l" t="t" r="r" b="b"/>
              <a:pathLst>
                <a:path w="12511659" h="9569704">
                  <a:moveTo>
                    <a:pt x="0" y="0"/>
                  </a:moveTo>
                  <a:lnTo>
                    <a:pt x="12511659" y="0"/>
                  </a:lnTo>
                  <a:lnTo>
                    <a:pt x="12511659" y="9569704"/>
                  </a:lnTo>
                  <a:lnTo>
                    <a:pt x="0" y="9569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H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3221" y="7255564"/>
            <a:ext cx="6725945" cy="2447639"/>
            <a:chOff x="0" y="0"/>
            <a:chExt cx="8967927" cy="3263519"/>
          </a:xfrm>
        </p:grpSpPr>
        <p:sp>
          <p:nvSpPr>
            <p:cNvPr id="9" name="Freeform 9" descr="HATABSAL VADYUNK A JￃﾖVￅﾐRE.  Előfordulhat, hogy az AI által létrehozott tartalom helytelen."/>
            <p:cNvSpPr/>
            <p:nvPr/>
          </p:nvSpPr>
          <p:spPr>
            <a:xfrm>
              <a:off x="0" y="0"/>
              <a:ext cx="8967978" cy="3263519"/>
            </a:xfrm>
            <a:custGeom>
              <a:avLst/>
              <a:gdLst/>
              <a:ahLst/>
              <a:cxnLst/>
              <a:rect l="l" t="t" r="r" b="b"/>
              <a:pathLst>
                <a:path w="8967978" h="3263519">
                  <a:moveTo>
                    <a:pt x="0" y="0"/>
                  </a:moveTo>
                  <a:lnTo>
                    <a:pt x="8967978" y="0"/>
                  </a:lnTo>
                  <a:lnTo>
                    <a:pt x="8967978" y="3263519"/>
                  </a:lnTo>
                  <a:lnTo>
                    <a:pt x="0" y="3263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HU"/>
            </a:p>
          </p:txBody>
        </p:sp>
      </p:grpSp>
      <p:sp>
        <p:nvSpPr>
          <p:cNvPr id="10" name="Freeform 21">
            <a:extLst>
              <a:ext uri="{FF2B5EF4-FFF2-40B4-BE49-F238E27FC236}">
                <a16:creationId xmlns:a16="http://schemas.microsoft.com/office/drawing/2014/main" id="{F85924CF-6171-D867-D860-1183A86797B5}"/>
              </a:ext>
            </a:extLst>
          </p:cNvPr>
          <p:cNvSpPr/>
          <p:nvPr/>
        </p:nvSpPr>
        <p:spPr>
          <a:xfrm>
            <a:off x="9345043" y="8479383"/>
            <a:ext cx="8205802" cy="844124"/>
          </a:xfrm>
          <a:custGeom>
            <a:avLst/>
            <a:gdLst/>
            <a:ahLst/>
            <a:cxnLst/>
            <a:rect l="l" t="t" r="r" b="b"/>
            <a:pathLst>
              <a:path w="8205802" h="844124">
                <a:moveTo>
                  <a:pt x="0" y="0"/>
                </a:moveTo>
                <a:lnTo>
                  <a:pt x="8205802" y="0"/>
                </a:lnTo>
                <a:lnTo>
                  <a:pt x="8205802" y="844124"/>
                </a:lnTo>
                <a:lnTo>
                  <a:pt x="0" y="8441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2089"/>
            </a:stretch>
          </a:blipFill>
        </p:spPr>
        <p:txBody>
          <a:bodyPr/>
          <a:lstStyle/>
          <a:p>
            <a:endParaRPr lang="en-HU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3CD5CA7-2EA5-686A-3151-5FC642B580C7}"/>
              </a:ext>
            </a:extLst>
          </p:cNvPr>
          <p:cNvSpPr txBox="1"/>
          <p:nvPr/>
        </p:nvSpPr>
        <p:spPr>
          <a:xfrm>
            <a:off x="990600" y="2273159"/>
            <a:ext cx="10744200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hu-HU" sz="3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Poppins Semi-Bold"/>
                <a:cs typeface="Arial" panose="020B0604020202020204" pitchFamily="34" charset="0"/>
                <a:sym typeface="Poppins Semi-Bold"/>
              </a:rPr>
              <a:t>Gondolatébresztő felvezetés</a:t>
            </a:r>
          </a:p>
          <a:p>
            <a:pPr>
              <a:lnSpc>
                <a:spcPts val="4319"/>
              </a:lnSpc>
            </a:pP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Poppins Semi-Bold"/>
              <a:cs typeface="Arial" panose="020B0604020202020204" pitchFamily="34" charset="0"/>
              <a:sym typeface="Poppins Semi-Bold"/>
            </a:endParaRPr>
          </a:p>
          <a:p>
            <a:pPr>
              <a:lnSpc>
                <a:spcPts val="4319"/>
              </a:lnSpc>
            </a:pPr>
            <a:r>
              <a:rPr lang="hu-HU" sz="4400" b="1" dirty="0">
                <a:solidFill>
                  <a:schemeClr val="accent1"/>
                </a:solidFill>
                <a:latin typeface="Arial" panose="020B0604020202020204" pitchFamily="34" charset="0"/>
                <a:ea typeface="Poppins Semi-Bold"/>
                <a:cs typeface="Arial" panose="020B0604020202020204" pitchFamily="34" charset="0"/>
                <a:sym typeface="Poppins Semi-Bold"/>
              </a:rPr>
              <a:t>„Startup vagy tudományos karrier?” </a:t>
            </a:r>
            <a:endParaRPr lang="en-US" sz="4400" b="1" dirty="0">
              <a:solidFill>
                <a:schemeClr val="accent1"/>
              </a:solidFill>
              <a:latin typeface="Arial" panose="020B0604020202020204" pitchFamily="34" charset="0"/>
              <a:ea typeface="Poppins Semi-Bold"/>
              <a:cs typeface="Arial" panose="020B0604020202020204" pitchFamily="34" charset="0"/>
              <a:sym typeface="Poppins Semi-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B75D90-2A45-5D80-49A8-272B5D62487D}"/>
              </a:ext>
            </a:extLst>
          </p:cNvPr>
          <p:cNvSpPr txBox="1"/>
          <p:nvPr/>
        </p:nvSpPr>
        <p:spPr>
          <a:xfrm>
            <a:off x="1271335" y="4579099"/>
            <a:ext cx="9465759" cy="508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9"/>
              </a:lnSpc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 Semi-Bold"/>
                <a:cs typeface="Poppins Semi-Bold"/>
                <a:sym typeface="Poppins Semi-Bold"/>
              </a:rPr>
              <a:t>Tóth Gergely, PHD, MBA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 Semi-Bold"/>
                <a:cs typeface="Poppins Semi-Bold"/>
                <a:sym typeface="Poppins Semi-Bold"/>
              </a:rPr>
              <a:t> (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 Semi-Bold"/>
                <a:cs typeface="Poppins Semi-Bold"/>
                <a:sym typeface="Poppins Semi-Bold"/>
              </a:rPr>
              <a:t>Cantabio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 Semi-Bold"/>
                <a:cs typeface="Poppins Semi-Bold"/>
                <a:sym typeface="Poppins Semi-Bold"/>
              </a:rPr>
              <a:t> Pharmaceuticals)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Poppins Semi-Bold"/>
              <a:cs typeface="Poppins Semi-Bold"/>
              <a:sym typeface="Poppins Semi-Bold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6D92CECA-4E4D-C2F2-CC90-F40368AD1893}"/>
              </a:ext>
            </a:extLst>
          </p:cNvPr>
          <p:cNvSpPr txBox="1"/>
          <p:nvPr/>
        </p:nvSpPr>
        <p:spPr>
          <a:xfrm>
            <a:off x="1271336" y="5281959"/>
            <a:ext cx="9465759" cy="49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9"/>
              </a:lnSpc>
            </a:pPr>
            <a:r>
              <a:rPr lang="hu-HU" sz="2399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Poppins Semi-Bold"/>
                <a:cs typeface="Poppins Semi-Bold"/>
                <a:sym typeface="Poppins Semi-Bold"/>
              </a:rPr>
              <a:t>2026. április 14.</a:t>
            </a:r>
            <a:endParaRPr lang="en-US" sz="2399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Poppins Semi-Bold"/>
              <a:cs typeface="Poppins Semi-Bold"/>
              <a:sym typeface="Poppins Semi-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HU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1826" y="8914505"/>
            <a:ext cx="3395824" cy="1235774"/>
            <a:chOff x="0" y="0"/>
            <a:chExt cx="4527766" cy="1647698"/>
          </a:xfrm>
        </p:grpSpPr>
        <p:sp>
          <p:nvSpPr>
            <p:cNvPr id="5" name="Freeform 5" descr="HATABSAL VADYUNK A JￃﾖVￅﾐRE.  Előfordulhat, hogy az AI által létrehozott tartalom helytelen."/>
            <p:cNvSpPr/>
            <p:nvPr/>
          </p:nvSpPr>
          <p:spPr>
            <a:xfrm>
              <a:off x="0" y="0"/>
              <a:ext cx="4527804" cy="1647698"/>
            </a:xfrm>
            <a:custGeom>
              <a:avLst/>
              <a:gdLst/>
              <a:ahLst/>
              <a:cxnLst/>
              <a:rect l="l" t="t" r="r" b="b"/>
              <a:pathLst>
                <a:path w="4527804" h="1647698">
                  <a:moveTo>
                    <a:pt x="0" y="0"/>
                  </a:moveTo>
                  <a:lnTo>
                    <a:pt x="4527804" y="0"/>
                  </a:lnTo>
                  <a:lnTo>
                    <a:pt x="4527804" y="1647698"/>
                  </a:lnTo>
                  <a:lnTo>
                    <a:pt x="0" y="164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HU"/>
            </a:p>
          </p:txBody>
        </p:sp>
      </p:grpSp>
      <p:sp>
        <p:nvSpPr>
          <p:cNvPr id="6" name="Freeform 6"/>
          <p:cNvSpPr/>
          <p:nvPr/>
        </p:nvSpPr>
        <p:spPr>
          <a:xfrm>
            <a:off x="11094401" y="446779"/>
            <a:ext cx="6742407" cy="693586"/>
          </a:xfrm>
          <a:custGeom>
            <a:avLst/>
            <a:gdLst/>
            <a:ahLst/>
            <a:cxnLst/>
            <a:rect l="l" t="t" r="r" b="b"/>
            <a:pathLst>
              <a:path w="6742407" h="693586">
                <a:moveTo>
                  <a:pt x="0" y="0"/>
                </a:moveTo>
                <a:lnTo>
                  <a:pt x="6742407" y="0"/>
                </a:lnTo>
                <a:lnTo>
                  <a:pt x="6742407" y="693586"/>
                </a:lnTo>
                <a:lnTo>
                  <a:pt x="0" y="6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2089"/>
            </a:stretch>
          </a:blipFill>
        </p:spPr>
        <p:txBody>
          <a:bodyPr/>
          <a:lstStyle/>
          <a:p>
            <a:endParaRPr lang="en-HU"/>
          </a:p>
        </p:txBody>
      </p:sp>
      <p:grpSp>
        <p:nvGrpSpPr>
          <p:cNvPr id="9" name="Group 9"/>
          <p:cNvGrpSpPr/>
          <p:nvPr/>
        </p:nvGrpSpPr>
        <p:grpSpPr>
          <a:xfrm>
            <a:off x="8063248" y="2668387"/>
            <a:ext cx="9310352" cy="5090863"/>
            <a:chOff x="0" y="0"/>
            <a:chExt cx="1116321" cy="8995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16321" cy="899599"/>
            </a:xfrm>
            <a:custGeom>
              <a:avLst/>
              <a:gdLst/>
              <a:ahLst/>
              <a:cxnLst/>
              <a:rect l="l" t="t" r="r" b="b"/>
              <a:pathLst>
                <a:path w="1116321" h="899599">
                  <a:moveTo>
                    <a:pt x="93154" y="0"/>
                  </a:moveTo>
                  <a:lnTo>
                    <a:pt x="1023166" y="0"/>
                  </a:lnTo>
                  <a:cubicBezTo>
                    <a:pt x="1074614" y="0"/>
                    <a:pt x="1116321" y="41707"/>
                    <a:pt x="1116321" y="93154"/>
                  </a:cubicBezTo>
                  <a:lnTo>
                    <a:pt x="1116321" y="806445"/>
                  </a:lnTo>
                  <a:cubicBezTo>
                    <a:pt x="1116321" y="857893"/>
                    <a:pt x="1074614" y="899599"/>
                    <a:pt x="1023166" y="899599"/>
                  </a:cubicBezTo>
                  <a:lnTo>
                    <a:pt x="93154" y="899599"/>
                  </a:lnTo>
                  <a:cubicBezTo>
                    <a:pt x="41707" y="899599"/>
                    <a:pt x="0" y="857893"/>
                    <a:pt x="0" y="806445"/>
                  </a:cubicBezTo>
                  <a:lnTo>
                    <a:pt x="0" y="93154"/>
                  </a:lnTo>
                  <a:cubicBezTo>
                    <a:pt x="0" y="41707"/>
                    <a:pt x="41707" y="0"/>
                    <a:pt x="93154" y="0"/>
                  </a:cubicBezTo>
                  <a:close/>
                </a:path>
              </a:pathLst>
            </a:custGeom>
            <a:solidFill>
              <a:srgbClr val="2A3364"/>
            </a:solidFill>
          </p:spPr>
          <p:txBody>
            <a:bodyPr/>
            <a:lstStyle/>
            <a:p>
              <a:endParaRPr lang="en-H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52400"/>
              <a:ext cx="1116321" cy="105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97139" y="294855"/>
            <a:ext cx="8947869" cy="1647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39"/>
              </a:lnSpc>
            </a:pPr>
            <a:r>
              <a:rPr lang="en-US" sz="3799">
                <a:solidFill>
                  <a:srgbClr val="2A3364"/>
                </a:solidFill>
                <a:latin typeface="Intro Rust"/>
                <a:ea typeface="Intro Rust"/>
                <a:cs typeface="Intro Rust"/>
                <a:sym typeface="Intro Rust"/>
              </a:rPr>
              <a:t>Robert Samuel Langer Jr.</a:t>
            </a:r>
          </a:p>
          <a:p>
            <a:pPr algn="just">
              <a:lnSpc>
                <a:spcPts val="6839"/>
              </a:lnSpc>
            </a:pPr>
            <a:endParaRPr lang="en-US" sz="3799">
              <a:solidFill>
                <a:srgbClr val="2A3364"/>
              </a:solidFill>
              <a:latin typeface="Intro Rust"/>
              <a:ea typeface="Intro Rust"/>
              <a:cs typeface="Intro Rust"/>
              <a:sym typeface="Intro Rus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371881" y="9038648"/>
            <a:ext cx="8947869" cy="505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9"/>
              </a:lnSpc>
            </a:pPr>
            <a:r>
              <a:rPr lang="en-US" sz="2399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Adipiscing</a:t>
            </a: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elit</a:t>
            </a: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458200" y="3176037"/>
            <a:ext cx="8915400" cy="3934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Biotechnológus</a:t>
            </a: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, vegyészmérnök és feltaláló több mint 1400 bejegyzett szabadalommal.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Az MIT-</a:t>
            </a:r>
            <a:r>
              <a:rPr lang="hu-HU" sz="280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n</a:t>
            </a: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működő kutatólaboratóriuma a világ egyik legnagyobb </a:t>
            </a:r>
            <a:r>
              <a:rPr lang="hu-HU" sz="280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egyeteimi</a:t>
            </a: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orvosbiológiai mérnöki laborja.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Több mint 40 </a:t>
            </a:r>
            <a:r>
              <a:rPr lang="hu-HU" sz="280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biotech</a:t>
            </a: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céget alapított, főként gyógyszeradagoló rendszerekre és szövettenyésztésre fókuszálva.</a:t>
            </a:r>
            <a:endParaRPr lang="en-US" sz="2800">
              <a:solidFill>
                <a:schemeClr val="bg1"/>
              </a:solidFill>
              <a:latin typeface="Poppins" pitchFamily="2" charset="77"/>
              <a:ea typeface="Verdana" panose="020B0604030504040204" pitchFamily="34" charset="0"/>
              <a:cs typeface="Poppins" pitchFamily="2" charset="77"/>
            </a:endParaRPr>
          </a:p>
        </p:txBody>
      </p:sp>
      <p:pic>
        <p:nvPicPr>
          <p:cNvPr id="21" name="Picture 20" descr="A person in a lab coat&#10;&#10;AI-generated content may be incorrect.">
            <a:extLst>
              <a:ext uri="{FF2B5EF4-FFF2-40B4-BE49-F238E27FC236}">
                <a16:creationId xmlns:a16="http://schemas.microsoft.com/office/drawing/2014/main" id="{76AD5463-F37E-9E57-AA71-05E54A49C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276" y="2598068"/>
            <a:ext cx="4656276" cy="5090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39203-71D9-C5BD-4CF7-715B218FA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0FD3E38-1205-9E7B-346E-62101F286987}"/>
              </a:ext>
            </a:extLst>
          </p:cNvPr>
          <p:cNvGrpSpPr/>
          <p:nvPr/>
        </p:nvGrpSpPr>
        <p:grpSpPr>
          <a:xfrm>
            <a:off x="451192" y="723900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7C470F0-D170-3F50-7F7D-35571C46DAD5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HU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2AA0170-7B09-84ED-2C3B-859338A5BC9F}"/>
              </a:ext>
            </a:extLst>
          </p:cNvPr>
          <p:cNvGrpSpPr/>
          <p:nvPr/>
        </p:nvGrpSpPr>
        <p:grpSpPr>
          <a:xfrm>
            <a:off x="661826" y="8914505"/>
            <a:ext cx="3395824" cy="1235774"/>
            <a:chOff x="0" y="0"/>
            <a:chExt cx="4527766" cy="1647698"/>
          </a:xfrm>
        </p:grpSpPr>
        <p:sp>
          <p:nvSpPr>
            <p:cNvPr id="5" name="Freeform 5" descr="HATABSAL VADYUNK A JￃﾖVￅﾐRE.  Előfordulhat, hogy az AI által létrehozott tartalom helytelen.">
              <a:extLst>
                <a:ext uri="{FF2B5EF4-FFF2-40B4-BE49-F238E27FC236}">
                  <a16:creationId xmlns:a16="http://schemas.microsoft.com/office/drawing/2014/main" id="{F563F45F-A568-E018-011C-25B8ACE9E8F8}"/>
                </a:ext>
              </a:extLst>
            </p:cNvPr>
            <p:cNvSpPr/>
            <p:nvPr/>
          </p:nvSpPr>
          <p:spPr>
            <a:xfrm>
              <a:off x="0" y="0"/>
              <a:ext cx="4527804" cy="1647698"/>
            </a:xfrm>
            <a:custGeom>
              <a:avLst/>
              <a:gdLst/>
              <a:ahLst/>
              <a:cxnLst/>
              <a:rect l="l" t="t" r="r" b="b"/>
              <a:pathLst>
                <a:path w="4527804" h="1647698">
                  <a:moveTo>
                    <a:pt x="0" y="0"/>
                  </a:moveTo>
                  <a:lnTo>
                    <a:pt x="4527804" y="0"/>
                  </a:lnTo>
                  <a:lnTo>
                    <a:pt x="4527804" y="1647698"/>
                  </a:lnTo>
                  <a:lnTo>
                    <a:pt x="0" y="164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HU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D9F53E65-F307-12F0-BF6D-458E4A7B7AF2}"/>
              </a:ext>
            </a:extLst>
          </p:cNvPr>
          <p:cNvSpPr/>
          <p:nvPr/>
        </p:nvSpPr>
        <p:spPr>
          <a:xfrm>
            <a:off x="11094401" y="446779"/>
            <a:ext cx="6742407" cy="693586"/>
          </a:xfrm>
          <a:custGeom>
            <a:avLst/>
            <a:gdLst/>
            <a:ahLst/>
            <a:cxnLst/>
            <a:rect l="l" t="t" r="r" b="b"/>
            <a:pathLst>
              <a:path w="6742407" h="693586">
                <a:moveTo>
                  <a:pt x="0" y="0"/>
                </a:moveTo>
                <a:lnTo>
                  <a:pt x="6742407" y="0"/>
                </a:lnTo>
                <a:lnTo>
                  <a:pt x="6742407" y="693586"/>
                </a:lnTo>
                <a:lnTo>
                  <a:pt x="0" y="6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2089"/>
            </a:stretch>
          </a:blipFill>
        </p:spPr>
        <p:txBody>
          <a:bodyPr/>
          <a:lstStyle/>
          <a:p>
            <a:endParaRPr lang="en-HU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BF971F1-B877-C86D-8E1B-EA802D4FCD2F}"/>
              </a:ext>
            </a:extLst>
          </p:cNvPr>
          <p:cNvGrpSpPr/>
          <p:nvPr/>
        </p:nvGrpSpPr>
        <p:grpSpPr>
          <a:xfrm>
            <a:off x="8063248" y="2668387"/>
            <a:ext cx="9310352" cy="5090863"/>
            <a:chOff x="0" y="0"/>
            <a:chExt cx="1116321" cy="89959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3DAA322-98A5-4735-C4FA-41662F8D5C9C}"/>
                </a:ext>
              </a:extLst>
            </p:cNvPr>
            <p:cNvSpPr/>
            <p:nvPr/>
          </p:nvSpPr>
          <p:spPr>
            <a:xfrm>
              <a:off x="0" y="0"/>
              <a:ext cx="1116321" cy="899599"/>
            </a:xfrm>
            <a:custGeom>
              <a:avLst/>
              <a:gdLst/>
              <a:ahLst/>
              <a:cxnLst/>
              <a:rect l="l" t="t" r="r" b="b"/>
              <a:pathLst>
                <a:path w="1116321" h="899599">
                  <a:moveTo>
                    <a:pt x="93154" y="0"/>
                  </a:moveTo>
                  <a:lnTo>
                    <a:pt x="1023166" y="0"/>
                  </a:lnTo>
                  <a:cubicBezTo>
                    <a:pt x="1074614" y="0"/>
                    <a:pt x="1116321" y="41707"/>
                    <a:pt x="1116321" y="93154"/>
                  </a:cubicBezTo>
                  <a:lnTo>
                    <a:pt x="1116321" y="806445"/>
                  </a:lnTo>
                  <a:cubicBezTo>
                    <a:pt x="1116321" y="857893"/>
                    <a:pt x="1074614" y="899599"/>
                    <a:pt x="1023166" y="899599"/>
                  </a:cubicBezTo>
                  <a:lnTo>
                    <a:pt x="93154" y="899599"/>
                  </a:lnTo>
                  <a:cubicBezTo>
                    <a:pt x="41707" y="899599"/>
                    <a:pt x="0" y="857893"/>
                    <a:pt x="0" y="806445"/>
                  </a:cubicBezTo>
                  <a:lnTo>
                    <a:pt x="0" y="93154"/>
                  </a:lnTo>
                  <a:cubicBezTo>
                    <a:pt x="0" y="41707"/>
                    <a:pt x="41707" y="0"/>
                    <a:pt x="93154" y="0"/>
                  </a:cubicBezTo>
                  <a:close/>
                </a:path>
              </a:pathLst>
            </a:custGeom>
            <a:solidFill>
              <a:srgbClr val="2A3364"/>
            </a:solidFill>
          </p:spPr>
          <p:txBody>
            <a:bodyPr/>
            <a:lstStyle/>
            <a:p>
              <a:endParaRPr lang="en-HU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A1567BD-066C-AEAE-5940-CC30D845D1DB}"/>
                </a:ext>
              </a:extLst>
            </p:cNvPr>
            <p:cNvSpPr txBox="1"/>
            <p:nvPr/>
          </p:nvSpPr>
          <p:spPr>
            <a:xfrm>
              <a:off x="0" y="-152400"/>
              <a:ext cx="1116321" cy="105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00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EC58C214-2077-8DF4-7ACC-1F7B2693C9A2}"/>
              </a:ext>
            </a:extLst>
          </p:cNvPr>
          <p:cNvSpPr txBox="1"/>
          <p:nvPr/>
        </p:nvSpPr>
        <p:spPr>
          <a:xfrm>
            <a:off x="1197139" y="436301"/>
            <a:ext cx="8947869" cy="77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39"/>
              </a:lnSpc>
            </a:pPr>
            <a:r>
              <a:rPr lang="en-US" sz="3799">
                <a:solidFill>
                  <a:srgbClr val="2A3364"/>
                </a:solidFill>
                <a:latin typeface="Intro Rust"/>
                <a:ea typeface="Intro Rust"/>
                <a:cs typeface="Intro Rust"/>
                <a:sym typeface="Intro Rust"/>
              </a:rPr>
              <a:t>Jennifer Anne Doudna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24CA5340-D963-CADC-B1DE-816376FFD559}"/>
              </a:ext>
            </a:extLst>
          </p:cNvPr>
          <p:cNvSpPr txBox="1"/>
          <p:nvPr/>
        </p:nvSpPr>
        <p:spPr>
          <a:xfrm>
            <a:off x="8458200" y="2946317"/>
            <a:ext cx="8915400" cy="448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A CRISPR génszerkesztési technológia úttörője.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2020-ban kémiai Nobel-díjat kapott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Emmanuelle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Charpentier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-vel közösen.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Professor of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Biochemistry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,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Biophysics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and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Structural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Biology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at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UC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Berkely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Kutatásai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kommercializálására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több jelentős céget is alapított mint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peldaul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Caribou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Biosciences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,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Intellia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Therapeutics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,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Scribe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Therapeutics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, and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Mammoth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</a:t>
            </a:r>
            <a:r>
              <a:rPr lang="hu-HU" sz="2800" dirty="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Biosciences</a:t>
            </a:r>
            <a:r>
              <a:rPr lang="hu-HU" sz="2800" dirty="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. </a:t>
            </a:r>
            <a:endParaRPr lang="en-US" sz="2800" dirty="0">
              <a:solidFill>
                <a:schemeClr val="bg1"/>
              </a:solidFill>
              <a:latin typeface="Poppins" pitchFamily="2" charset="77"/>
              <a:ea typeface="Verdana" panose="020B0604030504040204" pitchFamily="34" charset="0"/>
              <a:cs typeface="Poppins" pitchFamily="2" charset="77"/>
            </a:endParaRPr>
          </a:p>
        </p:txBody>
      </p:sp>
      <p:pic>
        <p:nvPicPr>
          <p:cNvPr id="7" name="Picture 6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D002CB3A-0920-BFAA-44DD-F8BA2A081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265" y="2770256"/>
            <a:ext cx="4059135" cy="46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9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7BFF5-961E-F992-FF30-27A03C86B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F5F11AF-6C46-049C-3922-1E60184FC9A0}"/>
              </a:ext>
            </a:extLst>
          </p:cNvPr>
          <p:cNvGrpSpPr/>
          <p:nvPr/>
        </p:nvGrpSpPr>
        <p:grpSpPr>
          <a:xfrm>
            <a:off x="0" y="-2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A08A140-B4BE-5C7C-82A3-56CDDDCD68D4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HU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2D35E5A-4967-297F-5C4A-C936D70C9784}"/>
              </a:ext>
            </a:extLst>
          </p:cNvPr>
          <p:cNvGrpSpPr/>
          <p:nvPr/>
        </p:nvGrpSpPr>
        <p:grpSpPr>
          <a:xfrm>
            <a:off x="661826" y="8914505"/>
            <a:ext cx="3395824" cy="1235774"/>
            <a:chOff x="0" y="0"/>
            <a:chExt cx="4527766" cy="1647698"/>
          </a:xfrm>
        </p:grpSpPr>
        <p:sp>
          <p:nvSpPr>
            <p:cNvPr id="5" name="Freeform 5" descr="HATABSAL VADYUNK A JￃﾖVￅﾐRE.  Előfordulhat, hogy az AI által létrehozott tartalom helytelen.">
              <a:extLst>
                <a:ext uri="{FF2B5EF4-FFF2-40B4-BE49-F238E27FC236}">
                  <a16:creationId xmlns:a16="http://schemas.microsoft.com/office/drawing/2014/main" id="{F2F368FE-5063-12B2-EE66-EB686BF7628F}"/>
                </a:ext>
              </a:extLst>
            </p:cNvPr>
            <p:cNvSpPr/>
            <p:nvPr/>
          </p:nvSpPr>
          <p:spPr>
            <a:xfrm>
              <a:off x="0" y="0"/>
              <a:ext cx="4527804" cy="1647698"/>
            </a:xfrm>
            <a:custGeom>
              <a:avLst/>
              <a:gdLst/>
              <a:ahLst/>
              <a:cxnLst/>
              <a:rect l="l" t="t" r="r" b="b"/>
              <a:pathLst>
                <a:path w="4527804" h="1647698">
                  <a:moveTo>
                    <a:pt x="0" y="0"/>
                  </a:moveTo>
                  <a:lnTo>
                    <a:pt x="4527804" y="0"/>
                  </a:lnTo>
                  <a:lnTo>
                    <a:pt x="4527804" y="1647698"/>
                  </a:lnTo>
                  <a:lnTo>
                    <a:pt x="0" y="164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HU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C5F5C6BA-CD4C-9101-97B3-216B6CBCD205}"/>
              </a:ext>
            </a:extLst>
          </p:cNvPr>
          <p:cNvSpPr/>
          <p:nvPr/>
        </p:nvSpPr>
        <p:spPr>
          <a:xfrm>
            <a:off x="11094401" y="446779"/>
            <a:ext cx="6742407" cy="693586"/>
          </a:xfrm>
          <a:custGeom>
            <a:avLst/>
            <a:gdLst/>
            <a:ahLst/>
            <a:cxnLst/>
            <a:rect l="l" t="t" r="r" b="b"/>
            <a:pathLst>
              <a:path w="6742407" h="693586">
                <a:moveTo>
                  <a:pt x="0" y="0"/>
                </a:moveTo>
                <a:lnTo>
                  <a:pt x="6742407" y="0"/>
                </a:lnTo>
                <a:lnTo>
                  <a:pt x="6742407" y="693586"/>
                </a:lnTo>
                <a:lnTo>
                  <a:pt x="0" y="6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2089"/>
            </a:stretch>
          </a:blipFill>
        </p:spPr>
        <p:txBody>
          <a:bodyPr/>
          <a:lstStyle/>
          <a:p>
            <a:endParaRPr lang="en-HU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567CCC1B-A549-6AB4-81F3-AD4096CBF8F6}"/>
              </a:ext>
            </a:extLst>
          </p:cNvPr>
          <p:cNvGrpSpPr/>
          <p:nvPr/>
        </p:nvGrpSpPr>
        <p:grpSpPr>
          <a:xfrm>
            <a:off x="8063248" y="2668387"/>
            <a:ext cx="9310352" cy="5090863"/>
            <a:chOff x="0" y="0"/>
            <a:chExt cx="1116321" cy="89959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BDE1EB1-3251-B441-FB56-10A1F6A794F9}"/>
                </a:ext>
              </a:extLst>
            </p:cNvPr>
            <p:cNvSpPr/>
            <p:nvPr/>
          </p:nvSpPr>
          <p:spPr>
            <a:xfrm>
              <a:off x="0" y="0"/>
              <a:ext cx="1116321" cy="899599"/>
            </a:xfrm>
            <a:custGeom>
              <a:avLst/>
              <a:gdLst/>
              <a:ahLst/>
              <a:cxnLst/>
              <a:rect l="l" t="t" r="r" b="b"/>
              <a:pathLst>
                <a:path w="1116321" h="899599">
                  <a:moveTo>
                    <a:pt x="93154" y="0"/>
                  </a:moveTo>
                  <a:lnTo>
                    <a:pt x="1023166" y="0"/>
                  </a:lnTo>
                  <a:cubicBezTo>
                    <a:pt x="1074614" y="0"/>
                    <a:pt x="1116321" y="41707"/>
                    <a:pt x="1116321" y="93154"/>
                  </a:cubicBezTo>
                  <a:lnTo>
                    <a:pt x="1116321" y="806445"/>
                  </a:lnTo>
                  <a:cubicBezTo>
                    <a:pt x="1116321" y="857893"/>
                    <a:pt x="1074614" y="899599"/>
                    <a:pt x="1023166" y="899599"/>
                  </a:cubicBezTo>
                  <a:lnTo>
                    <a:pt x="93154" y="899599"/>
                  </a:lnTo>
                  <a:cubicBezTo>
                    <a:pt x="41707" y="899599"/>
                    <a:pt x="0" y="857893"/>
                    <a:pt x="0" y="806445"/>
                  </a:cubicBezTo>
                  <a:lnTo>
                    <a:pt x="0" y="93154"/>
                  </a:lnTo>
                  <a:cubicBezTo>
                    <a:pt x="0" y="41707"/>
                    <a:pt x="41707" y="0"/>
                    <a:pt x="93154" y="0"/>
                  </a:cubicBezTo>
                  <a:close/>
                </a:path>
              </a:pathLst>
            </a:custGeom>
            <a:solidFill>
              <a:srgbClr val="2A3364"/>
            </a:solidFill>
          </p:spPr>
          <p:txBody>
            <a:bodyPr/>
            <a:lstStyle/>
            <a:p>
              <a:endParaRPr lang="en-HU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FE6834B4-AD3F-60EE-DA51-206E0213C2C7}"/>
                </a:ext>
              </a:extLst>
            </p:cNvPr>
            <p:cNvSpPr txBox="1"/>
            <p:nvPr/>
          </p:nvSpPr>
          <p:spPr>
            <a:xfrm>
              <a:off x="0" y="-152400"/>
              <a:ext cx="1116321" cy="105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00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706E16D9-31A1-38C5-53E8-A8BACE3700AD}"/>
              </a:ext>
            </a:extLst>
          </p:cNvPr>
          <p:cNvSpPr txBox="1"/>
          <p:nvPr/>
        </p:nvSpPr>
        <p:spPr>
          <a:xfrm>
            <a:off x="1197139" y="436301"/>
            <a:ext cx="8947869" cy="77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39"/>
              </a:lnSpc>
            </a:pPr>
            <a:r>
              <a:rPr lang="en-US" sz="3799">
                <a:solidFill>
                  <a:srgbClr val="2A3364"/>
                </a:solidFill>
                <a:latin typeface="Intro Rust"/>
                <a:ea typeface="Intro Rust"/>
                <a:cs typeface="Intro Rust"/>
                <a:sym typeface="Intro Rust"/>
              </a:rPr>
              <a:t>Sir Demis Hassabis 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2FEBE96D-FA23-F7E1-0BA1-EBA3214EB35E}"/>
              </a:ext>
            </a:extLst>
          </p:cNvPr>
          <p:cNvSpPr txBox="1"/>
          <p:nvPr/>
        </p:nvSpPr>
        <p:spPr>
          <a:xfrm>
            <a:off x="8451224" y="3271097"/>
            <a:ext cx="8534400" cy="448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Neurobiológus</a:t>
            </a: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, AI-kutató és vállalkozó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2024-ben kémiai Nobel-díjjal tüntették ki a fehérjeszerkezet-</a:t>
            </a:r>
            <a:r>
              <a:rPr lang="hu-HU" sz="280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modelezese</a:t>
            </a: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terén végzett AI-kutatásaiért.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Neurobiologiai</a:t>
            </a: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</a:t>
            </a:r>
            <a:r>
              <a:rPr lang="hu-HU" sz="280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kutatasait</a:t>
            </a: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a UCL es MIT folytatta, </a:t>
            </a:r>
            <a:r>
              <a:rPr lang="hu-HU" sz="280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miutan</a:t>
            </a: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</a:t>
            </a:r>
            <a:r>
              <a:rPr lang="hu-HU" sz="280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megalapitotta</a:t>
            </a: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a </a:t>
            </a:r>
            <a:r>
              <a:rPr lang="hu-HU" sz="280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DeepMind</a:t>
            </a: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majd </a:t>
            </a:r>
            <a:r>
              <a:rPr lang="hu-HU" sz="280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kesobb</a:t>
            </a: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és az </a:t>
            </a:r>
            <a:r>
              <a:rPr lang="hu-HU" sz="280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Isomorphic</a:t>
            </a: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</a:t>
            </a:r>
            <a:r>
              <a:rPr lang="hu-HU" sz="280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Labs</a:t>
            </a: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alapító-vezérigazgatója. 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solidFill>
                <a:schemeClr val="bg1"/>
              </a:solidFill>
              <a:latin typeface="Poppins" pitchFamily="2" charset="77"/>
              <a:ea typeface="Verdana" panose="020B0604030504040204" pitchFamily="34" charset="0"/>
              <a:cs typeface="Poppins" pitchFamily="2" charset="77"/>
            </a:endParaRPr>
          </a:p>
        </p:txBody>
      </p:sp>
      <p:pic>
        <p:nvPicPr>
          <p:cNvPr id="8" name="Picture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D1307DF2-B9D1-7096-F7AB-E0E8CAFE5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792" y="2631199"/>
            <a:ext cx="3457296" cy="480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2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81C95-6089-36E0-21A8-E84D9721A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0DA5FFC-590D-2370-7BCD-EF040E15D9CA}"/>
              </a:ext>
            </a:extLst>
          </p:cNvPr>
          <p:cNvGrpSpPr/>
          <p:nvPr/>
        </p:nvGrpSpPr>
        <p:grpSpPr>
          <a:xfrm>
            <a:off x="0" y="-2"/>
            <a:ext cx="18288000" cy="10287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44F0416-97CB-DD5C-1474-CA42E401E517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HU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08350A4-E48E-7FB9-4D85-9047F3F7E0F1}"/>
              </a:ext>
            </a:extLst>
          </p:cNvPr>
          <p:cNvGrpSpPr/>
          <p:nvPr/>
        </p:nvGrpSpPr>
        <p:grpSpPr>
          <a:xfrm>
            <a:off x="661826" y="8914505"/>
            <a:ext cx="3395824" cy="1235774"/>
            <a:chOff x="0" y="0"/>
            <a:chExt cx="4527766" cy="1647698"/>
          </a:xfrm>
        </p:grpSpPr>
        <p:sp>
          <p:nvSpPr>
            <p:cNvPr id="5" name="Freeform 5" descr="HATABSAL VADYUNK A JￃﾖVￅﾐRE.  Előfordulhat, hogy az AI által létrehozott tartalom helytelen.">
              <a:extLst>
                <a:ext uri="{FF2B5EF4-FFF2-40B4-BE49-F238E27FC236}">
                  <a16:creationId xmlns:a16="http://schemas.microsoft.com/office/drawing/2014/main" id="{4997B6EA-A1B4-D87F-7D77-93660F22FE86}"/>
                </a:ext>
              </a:extLst>
            </p:cNvPr>
            <p:cNvSpPr/>
            <p:nvPr/>
          </p:nvSpPr>
          <p:spPr>
            <a:xfrm>
              <a:off x="0" y="0"/>
              <a:ext cx="4527804" cy="1647698"/>
            </a:xfrm>
            <a:custGeom>
              <a:avLst/>
              <a:gdLst/>
              <a:ahLst/>
              <a:cxnLst/>
              <a:rect l="l" t="t" r="r" b="b"/>
              <a:pathLst>
                <a:path w="4527804" h="1647698">
                  <a:moveTo>
                    <a:pt x="0" y="0"/>
                  </a:moveTo>
                  <a:lnTo>
                    <a:pt x="4527804" y="0"/>
                  </a:lnTo>
                  <a:lnTo>
                    <a:pt x="4527804" y="1647698"/>
                  </a:lnTo>
                  <a:lnTo>
                    <a:pt x="0" y="16476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HU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86131BC3-11A1-B6AE-F53C-41E7FBB6EA0E}"/>
              </a:ext>
            </a:extLst>
          </p:cNvPr>
          <p:cNvSpPr/>
          <p:nvPr/>
        </p:nvSpPr>
        <p:spPr>
          <a:xfrm>
            <a:off x="11094401" y="446779"/>
            <a:ext cx="6742407" cy="693586"/>
          </a:xfrm>
          <a:custGeom>
            <a:avLst/>
            <a:gdLst/>
            <a:ahLst/>
            <a:cxnLst/>
            <a:rect l="l" t="t" r="r" b="b"/>
            <a:pathLst>
              <a:path w="6742407" h="693586">
                <a:moveTo>
                  <a:pt x="0" y="0"/>
                </a:moveTo>
                <a:lnTo>
                  <a:pt x="6742407" y="0"/>
                </a:lnTo>
                <a:lnTo>
                  <a:pt x="6742407" y="693586"/>
                </a:lnTo>
                <a:lnTo>
                  <a:pt x="0" y="6935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2089"/>
            </a:stretch>
          </a:blipFill>
        </p:spPr>
        <p:txBody>
          <a:bodyPr/>
          <a:lstStyle/>
          <a:p>
            <a:endParaRPr lang="en-HU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7C2D6F53-92F0-CDFD-41BC-7F0899C87664}"/>
              </a:ext>
            </a:extLst>
          </p:cNvPr>
          <p:cNvGrpSpPr/>
          <p:nvPr/>
        </p:nvGrpSpPr>
        <p:grpSpPr>
          <a:xfrm>
            <a:off x="8063248" y="2668387"/>
            <a:ext cx="9310352" cy="5090863"/>
            <a:chOff x="0" y="0"/>
            <a:chExt cx="1116321" cy="89959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09357E1-E634-B1ED-2B0C-F42E79B0F0EA}"/>
                </a:ext>
              </a:extLst>
            </p:cNvPr>
            <p:cNvSpPr/>
            <p:nvPr/>
          </p:nvSpPr>
          <p:spPr>
            <a:xfrm>
              <a:off x="0" y="0"/>
              <a:ext cx="1116321" cy="899599"/>
            </a:xfrm>
            <a:custGeom>
              <a:avLst/>
              <a:gdLst/>
              <a:ahLst/>
              <a:cxnLst/>
              <a:rect l="l" t="t" r="r" b="b"/>
              <a:pathLst>
                <a:path w="1116321" h="899599">
                  <a:moveTo>
                    <a:pt x="93154" y="0"/>
                  </a:moveTo>
                  <a:lnTo>
                    <a:pt x="1023166" y="0"/>
                  </a:lnTo>
                  <a:cubicBezTo>
                    <a:pt x="1074614" y="0"/>
                    <a:pt x="1116321" y="41707"/>
                    <a:pt x="1116321" y="93154"/>
                  </a:cubicBezTo>
                  <a:lnTo>
                    <a:pt x="1116321" y="806445"/>
                  </a:lnTo>
                  <a:cubicBezTo>
                    <a:pt x="1116321" y="857893"/>
                    <a:pt x="1074614" y="899599"/>
                    <a:pt x="1023166" y="899599"/>
                  </a:cubicBezTo>
                  <a:lnTo>
                    <a:pt x="93154" y="899599"/>
                  </a:lnTo>
                  <a:cubicBezTo>
                    <a:pt x="41707" y="899599"/>
                    <a:pt x="0" y="857893"/>
                    <a:pt x="0" y="806445"/>
                  </a:cubicBezTo>
                  <a:lnTo>
                    <a:pt x="0" y="93154"/>
                  </a:lnTo>
                  <a:cubicBezTo>
                    <a:pt x="0" y="41707"/>
                    <a:pt x="41707" y="0"/>
                    <a:pt x="93154" y="0"/>
                  </a:cubicBezTo>
                  <a:close/>
                </a:path>
              </a:pathLst>
            </a:custGeom>
            <a:solidFill>
              <a:srgbClr val="2A3364"/>
            </a:solidFill>
          </p:spPr>
          <p:txBody>
            <a:bodyPr/>
            <a:lstStyle/>
            <a:p>
              <a:endParaRPr lang="en-HU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5E4A86DD-5751-E25E-22CD-C02A45C4FE12}"/>
                </a:ext>
              </a:extLst>
            </p:cNvPr>
            <p:cNvSpPr txBox="1"/>
            <p:nvPr/>
          </p:nvSpPr>
          <p:spPr>
            <a:xfrm>
              <a:off x="0" y="-152400"/>
              <a:ext cx="1116321" cy="1051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500"/>
                </a:lnSpc>
              </a:pPr>
              <a:endParaRPr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B2ECA143-CB29-051D-23AB-7BAD8BA37E21}"/>
              </a:ext>
            </a:extLst>
          </p:cNvPr>
          <p:cNvSpPr txBox="1"/>
          <p:nvPr/>
        </p:nvSpPr>
        <p:spPr>
          <a:xfrm>
            <a:off x="1197139" y="436301"/>
            <a:ext cx="8947869" cy="77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39"/>
              </a:lnSpc>
            </a:pPr>
            <a:r>
              <a:rPr lang="en-US" sz="3799">
                <a:solidFill>
                  <a:srgbClr val="2A3364"/>
                </a:solidFill>
                <a:latin typeface="Intro Rust"/>
                <a:ea typeface="Intro Rust"/>
                <a:cs typeface="Intro Rust"/>
                <a:sym typeface="Intro Rust"/>
              </a:rPr>
              <a:t>Katalin Karikó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E511862-E979-7AFA-0BE0-1E57A6D3D2F6}"/>
              </a:ext>
            </a:extLst>
          </p:cNvPr>
          <p:cNvSpPr txBox="1"/>
          <p:nvPr/>
        </p:nvSpPr>
        <p:spPr>
          <a:xfrm>
            <a:off x="8451224" y="3271097"/>
            <a:ext cx="8534400" cy="4408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Biokémikus, az </a:t>
            </a:r>
            <a:r>
              <a:rPr lang="hu-HU" sz="280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mRNS</a:t>
            </a: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-alapú terápiák/vakcinák úttörője.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2023-ban orvosi Nobel-díjat kapott; munkássága alapozta meg a COVID-19 elleni hatékony vakcinák kifejlesztését.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Korábban kutató egyetemeken (mint Pennsylvaniai Egyetem), majd az </a:t>
            </a:r>
            <a:r>
              <a:rPr lang="hu-HU" sz="2800" err="1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RNARx</a:t>
            </a:r>
            <a:r>
              <a:rPr lang="hu-HU" sz="2800">
                <a:solidFill>
                  <a:schemeClr val="bg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 társalapítója és később vezető kutató a BioNTech-nél.</a:t>
            </a:r>
            <a:endParaRPr lang="en-US" sz="2800">
              <a:solidFill>
                <a:schemeClr val="bg1"/>
              </a:solidFill>
              <a:latin typeface="Poppins" pitchFamily="2" charset="77"/>
              <a:ea typeface="Verdana" panose="020B0604030504040204" pitchFamily="34" charset="0"/>
              <a:cs typeface="Poppins" pitchFamily="2" charset="77"/>
            </a:endParaRPr>
          </a:p>
        </p:txBody>
      </p:sp>
      <p:pic>
        <p:nvPicPr>
          <p:cNvPr id="7" name="Picture 6" descr="A person wearing glasses and smiling&#10;&#10;AI-generated content may be incorrect.">
            <a:extLst>
              <a:ext uri="{FF2B5EF4-FFF2-40B4-BE49-F238E27FC236}">
                <a16:creationId xmlns:a16="http://schemas.microsoft.com/office/drawing/2014/main" id="{DFDA7F51-23E8-5E41-0A7C-C1E73BBC5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752" y="2891981"/>
            <a:ext cx="5746207" cy="450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1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hu-HU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246870" y="1897751"/>
            <a:ext cx="9383792" cy="7177297"/>
            <a:chOff x="0" y="0"/>
            <a:chExt cx="12511722" cy="9569729"/>
          </a:xfrm>
        </p:grpSpPr>
        <p:sp>
          <p:nvSpPr>
            <p:cNvPr id="5" name="Freeform 5" descr="The image depicts a vibrant, orange swirl with ascending, colorful bar graphs in the background, suggesting a dynamic, upward trend.  Előfordulhat, hogy az AI által létrehozott tartalom helytelen."/>
            <p:cNvSpPr/>
            <p:nvPr/>
          </p:nvSpPr>
          <p:spPr>
            <a:xfrm>
              <a:off x="0" y="0"/>
              <a:ext cx="12511659" cy="9569704"/>
            </a:xfrm>
            <a:custGeom>
              <a:avLst/>
              <a:gdLst/>
              <a:ahLst/>
              <a:cxnLst/>
              <a:rect l="l" t="t" r="r" b="b"/>
              <a:pathLst>
                <a:path w="12511659" h="9569704">
                  <a:moveTo>
                    <a:pt x="0" y="0"/>
                  </a:moveTo>
                  <a:lnTo>
                    <a:pt x="12511659" y="0"/>
                  </a:lnTo>
                  <a:lnTo>
                    <a:pt x="12511659" y="9569704"/>
                  </a:lnTo>
                  <a:lnTo>
                    <a:pt x="0" y="9569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hu-HU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3221" y="7255564"/>
            <a:ext cx="6725945" cy="2447639"/>
            <a:chOff x="0" y="0"/>
            <a:chExt cx="8967927" cy="3263519"/>
          </a:xfrm>
        </p:grpSpPr>
        <p:sp>
          <p:nvSpPr>
            <p:cNvPr id="7" name="Freeform 7" descr="HATABSAL VADYUNK A JￃﾖVￅﾐRE.  Előfordulhat, hogy az AI által létrehozott tartalom helytelen."/>
            <p:cNvSpPr/>
            <p:nvPr/>
          </p:nvSpPr>
          <p:spPr>
            <a:xfrm>
              <a:off x="0" y="0"/>
              <a:ext cx="8967978" cy="3263519"/>
            </a:xfrm>
            <a:custGeom>
              <a:avLst/>
              <a:gdLst/>
              <a:ahLst/>
              <a:cxnLst/>
              <a:rect l="l" t="t" r="r" b="b"/>
              <a:pathLst>
                <a:path w="8967978" h="3263519">
                  <a:moveTo>
                    <a:pt x="0" y="0"/>
                  </a:moveTo>
                  <a:lnTo>
                    <a:pt x="8967978" y="0"/>
                  </a:lnTo>
                  <a:lnTo>
                    <a:pt x="8967978" y="3263519"/>
                  </a:lnTo>
                  <a:lnTo>
                    <a:pt x="0" y="3263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hu-HU" dirty="0"/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416BF277-8A01-9BF2-3489-41528ABFF4DE}"/>
              </a:ext>
            </a:extLst>
          </p:cNvPr>
          <p:cNvSpPr txBox="1"/>
          <p:nvPr/>
        </p:nvSpPr>
        <p:spPr>
          <a:xfrm>
            <a:off x="838200" y="1313954"/>
            <a:ext cx="8915400" cy="661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hu-HU" sz="3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Poppins Semi-Bold"/>
                <a:cs typeface="Arial" panose="020B0604020202020204" pitchFamily="34" charset="0"/>
                <a:sym typeface="Poppins Semi-Bold"/>
              </a:rPr>
              <a:t>Konklúziók:</a:t>
            </a:r>
          </a:p>
          <a:p>
            <a:pPr>
              <a:lnSpc>
                <a:spcPts val="4319"/>
              </a:lnSpc>
            </a:pP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Poppins Semi-Bold"/>
              <a:cs typeface="Arial" panose="020B0604020202020204" pitchFamily="34" charset="0"/>
              <a:sym typeface="Poppins Semi-Bold"/>
            </a:endParaRPr>
          </a:p>
          <a:p>
            <a:pPr marL="457200" indent="-457200">
              <a:lnSpc>
                <a:spcPts val="4319"/>
              </a:lnSpc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chemeClr val="accent1"/>
                </a:solidFill>
                <a:latin typeface="Arial" panose="020B0604020202020204" pitchFamily="34" charset="0"/>
                <a:ea typeface="Poppins Semi-Bold"/>
                <a:cs typeface="Arial" panose="020B0604020202020204" pitchFamily="34" charset="0"/>
                <a:sym typeface="Poppins Semi-Bold"/>
              </a:rPr>
              <a:t>Tudományos karrier </a:t>
            </a:r>
            <a:r>
              <a:rPr lang="hu-HU" sz="3200" b="1" dirty="0">
                <a:solidFill>
                  <a:schemeClr val="accent6"/>
                </a:solidFill>
                <a:latin typeface="Arial" panose="020B0604020202020204" pitchFamily="34" charset="0"/>
                <a:ea typeface="Poppins Semi-Bold"/>
                <a:cs typeface="Arial" panose="020B0604020202020204" pitchFamily="34" charset="0"/>
                <a:sym typeface="Poppins Semi-Bold"/>
              </a:rPr>
              <a:t>és</a:t>
            </a:r>
            <a:r>
              <a:rPr lang="hu-HU" sz="3200" b="1" dirty="0">
                <a:solidFill>
                  <a:schemeClr val="accent1"/>
                </a:solidFill>
                <a:latin typeface="Arial" panose="020B0604020202020204" pitchFamily="34" charset="0"/>
                <a:ea typeface="Poppins Semi-Bold"/>
                <a:cs typeface="Arial" panose="020B0604020202020204" pitchFamily="34" charset="0"/>
                <a:sym typeface="Poppins Semi-Bold"/>
              </a:rPr>
              <a:t> startup</a:t>
            </a:r>
          </a:p>
          <a:p>
            <a:pPr marL="457200" indent="-457200">
              <a:lnSpc>
                <a:spcPts val="4319"/>
              </a:lnSpc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chemeClr val="accent1"/>
                </a:solidFill>
                <a:latin typeface="Arial" panose="020B0604020202020204" pitchFamily="34" charset="0"/>
                <a:ea typeface="Poppins Semi-Bold"/>
                <a:cs typeface="Arial" panose="020B0604020202020204" pitchFamily="34" charset="0"/>
                <a:sym typeface="Poppins Semi-Bold"/>
              </a:rPr>
              <a:t>Tudományos karrier </a:t>
            </a:r>
            <a:r>
              <a:rPr lang="hu-HU" sz="3200" b="1" dirty="0">
                <a:solidFill>
                  <a:schemeClr val="accent6"/>
                </a:solidFill>
                <a:latin typeface="Arial" panose="020B0604020202020204" pitchFamily="34" charset="0"/>
                <a:ea typeface="Poppins Semi-Bold"/>
                <a:cs typeface="Arial" panose="020B0604020202020204" pitchFamily="34" charset="0"/>
                <a:sym typeface="Poppins Semi-Bold"/>
              </a:rPr>
              <a:t>majd</a:t>
            </a:r>
            <a:r>
              <a:rPr lang="hu-HU" sz="3200" b="1" dirty="0">
                <a:solidFill>
                  <a:schemeClr val="accent1"/>
                </a:solidFill>
                <a:latin typeface="Arial" panose="020B0604020202020204" pitchFamily="34" charset="0"/>
                <a:ea typeface="Poppins Semi-Bold"/>
                <a:cs typeface="Arial" panose="020B0604020202020204" pitchFamily="34" charset="0"/>
                <a:sym typeface="Poppins Semi-Bold"/>
              </a:rPr>
              <a:t> startup</a:t>
            </a:r>
          </a:p>
          <a:p>
            <a:pPr marL="457200" indent="-457200">
              <a:lnSpc>
                <a:spcPts val="4319"/>
              </a:lnSpc>
              <a:buFont typeface="Arial" panose="020B0604020202020204" pitchFamily="34" charset="0"/>
              <a:buChar char="•"/>
            </a:pPr>
            <a:endParaRPr lang="hu-HU" sz="3200" b="1" dirty="0">
              <a:solidFill>
                <a:schemeClr val="accent1"/>
              </a:solidFill>
              <a:latin typeface="Arial" panose="020B0604020202020204" pitchFamily="34" charset="0"/>
              <a:ea typeface="Poppins Semi-Bold"/>
              <a:cs typeface="Arial" panose="020B0604020202020204" pitchFamily="34" charset="0"/>
              <a:sym typeface="Poppins Semi-Bold"/>
            </a:endParaRPr>
          </a:p>
          <a:p>
            <a:pPr marL="457200" indent="-457200">
              <a:lnSpc>
                <a:spcPts val="4319"/>
              </a:lnSpc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chemeClr val="accent1"/>
                </a:solidFill>
                <a:latin typeface="Arial" panose="020B0604020202020204" pitchFamily="34" charset="0"/>
                <a:ea typeface="Poppins Semi-Bold"/>
                <a:cs typeface="Arial" panose="020B0604020202020204" pitchFamily="34" charset="0"/>
                <a:sym typeface="Poppins Semi-Bold"/>
              </a:rPr>
              <a:t>Startup vagy ipari kutatás keretében lehet elérni szinte kizárólag olyant tudományos eredményeket, melyekhez jelentős pénzügyi forrásokra van szükség   </a:t>
            </a:r>
          </a:p>
          <a:p>
            <a:pPr>
              <a:lnSpc>
                <a:spcPts val="4319"/>
              </a:lnSpc>
            </a:pPr>
            <a:endParaRPr lang="hu-HU" sz="4400" b="1" dirty="0">
              <a:solidFill>
                <a:schemeClr val="accent1"/>
              </a:solidFill>
              <a:latin typeface="Arial" panose="020B0604020202020204" pitchFamily="34" charset="0"/>
              <a:ea typeface="Poppins Semi-Bold"/>
              <a:cs typeface="Arial" panose="020B0604020202020204" pitchFamily="34" charset="0"/>
              <a:sym typeface="Poppins Semi-Bold"/>
            </a:endParaRPr>
          </a:p>
          <a:p>
            <a:pPr>
              <a:lnSpc>
                <a:spcPts val="4319"/>
              </a:lnSpc>
            </a:pPr>
            <a:endParaRPr lang="hu-HU" sz="4400" b="1" dirty="0">
              <a:solidFill>
                <a:schemeClr val="accent1"/>
              </a:solidFill>
              <a:latin typeface="Arial" panose="020B0604020202020204" pitchFamily="34" charset="0"/>
              <a:ea typeface="Poppins Semi-Bold"/>
              <a:cs typeface="Arial" panose="020B0604020202020204" pitchFamily="34" charset="0"/>
              <a:sym typeface="Poppins Semi-Bold"/>
            </a:endParaRPr>
          </a:p>
          <a:p>
            <a:pPr>
              <a:lnSpc>
                <a:spcPts val="4319"/>
              </a:lnSpc>
            </a:pPr>
            <a:r>
              <a:rPr lang="hu-HU" sz="4400" b="1" dirty="0">
                <a:solidFill>
                  <a:schemeClr val="accent1"/>
                </a:solidFill>
                <a:latin typeface="Arial" panose="020B0604020202020204" pitchFamily="34" charset="0"/>
                <a:ea typeface="Poppins Semi-Bold"/>
                <a:cs typeface="Arial" panose="020B0604020202020204" pitchFamily="34" charset="0"/>
                <a:sym typeface="Poppins Semi-Bold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235</Words>
  <Application>Microsoft Macintosh PowerPoint</Application>
  <PresentationFormat>Custom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Intro Rust</vt:lpstr>
      <vt:lpstr>Poppins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ppt-sablon_előadóknak.pptx</dc:title>
  <dc:creator>Szanyi Dorisz</dc:creator>
  <cp:lastModifiedBy>Gergely Toth</cp:lastModifiedBy>
  <cp:revision>9</cp:revision>
  <dcterms:created xsi:type="dcterms:W3CDTF">2006-08-16T00:00:00Z</dcterms:created>
  <dcterms:modified xsi:type="dcterms:W3CDTF">2026-04-13T22:43:38Z</dcterms:modified>
  <dc:identifier>DAHFee4hmDo</dc:identifier>
</cp:coreProperties>
</file>