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65" r:id="rId18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23"/>
    <p:restoredTop sz="94624"/>
  </p:normalViewPr>
  <p:slideViewPr>
    <p:cSldViewPr snapToGrid="0">
      <p:cViewPr varScale="1">
        <p:scale>
          <a:sx n="96" d="100"/>
          <a:sy n="96" d="100"/>
        </p:scale>
        <p:origin x="20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/>
              <a:t>Alapítás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Allapítás</c:v>
                </c:pt>
              </c:strCache>
            </c:strRef>
          </c:tx>
          <c:dPt>
            <c:idx val="0"/>
            <c:bubble3D val="0"/>
            <c:explosion val="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775-164D-A322-EC9B15880A1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4F-EF49-ACB4-69A2360FE0F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64F-EF49-ACB4-69A2360FE0F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Founders</c:v>
                </c:pt>
                <c:pt idx="1">
                  <c:v>SZBK</c:v>
                </c:pt>
                <c:pt idx="2">
                  <c:v>Accelerator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60</c:v>
                </c:pt>
                <c:pt idx="1">
                  <c:v>10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75-164D-A322-EC9B15880A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Series 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A</c:v>
                </c:pt>
              </c:strCache>
            </c:strRef>
          </c:tx>
          <c:dPt>
            <c:idx val="0"/>
            <c:bubble3D val="0"/>
            <c:explosion val="15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2FD-A54C-AA33-0BEF539DCA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214-3F44-A1CE-54A9EE65E2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214-3F44-A1CE-54A9EE65E2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214-3F44-A1CE-54A9EE65E2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Founders</c:v>
                </c:pt>
                <c:pt idx="1">
                  <c:v>SZBK</c:v>
                </c:pt>
                <c:pt idx="2">
                  <c:v>Accelerator</c:v>
                </c:pt>
                <c:pt idx="3">
                  <c:v>VC Fund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</c:v>
                </c:pt>
                <c:pt idx="1">
                  <c:v>6</c:v>
                </c:pt>
                <c:pt idx="2">
                  <c:v>18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FD-A54C-AA33-0BEF539DCA8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214-3F44-A1CE-54A9EE65E25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214-3F44-A1CE-54A9EE65E25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214-3F44-A1CE-54A9EE65E25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214-3F44-A1CE-54A9EE65E254}"/>
              </c:ext>
            </c:extLst>
          </c:dPt>
          <c:cat>
            <c:strRef>
              <c:f>Sheet1!$A$2:$A$5</c:f>
              <c:strCache>
                <c:ptCount val="4"/>
                <c:pt idx="0">
                  <c:v>Founders</c:v>
                </c:pt>
                <c:pt idx="1">
                  <c:v>SZBK</c:v>
                </c:pt>
                <c:pt idx="2">
                  <c:v>Accelerator</c:v>
                </c:pt>
                <c:pt idx="3">
                  <c:v>VC Fund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60</c:v>
                </c:pt>
                <c:pt idx="1">
                  <c:v>10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FD-A54C-AA33-0BEF539DCA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6574929775847089E-2"/>
          <c:y val="0.8136636612383743"/>
          <c:w val="0.93794579147606916"/>
          <c:h val="0.161720039670361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Series B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B</c:v>
                </c:pt>
              </c:strCache>
            </c:strRef>
          </c:tx>
          <c:dPt>
            <c:idx val="0"/>
            <c:bubble3D val="0"/>
            <c:explosion val="12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5B3-A142-9B57-239CEF1A7D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75B3-A142-9B57-239CEF1A7D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284-D048-8739-5C35551725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284-D048-8739-5C355517253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284-D048-8739-5C3555172537}"/>
              </c:ext>
            </c:extLst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75B3-A142-9B57-239CEF1A7D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Founders</c:v>
                </c:pt>
                <c:pt idx="1">
                  <c:v>SZBK</c:v>
                </c:pt>
                <c:pt idx="2">
                  <c:v>Accelerator</c:v>
                </c:pt>
                <c:pt idx="3">
                  <c:v>VC Fund 1</c:v>
                </c:pt>
                <c:pt idx="4">
                  <c:v>VC Fund 2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25</c:v>
                </c:pt>
                <c:pt idx="1">
                  <c:v>4</c:v>
                </c:pt>
                <c:pt idx="2">
                  <c:v>13</c:v>
                </c:pt>
                <c:pt idx="3">
                  <c:v>28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B3-A142-9B57-239CEF1A7D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284-D048-8739-5C35551725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5284-D048-8739-5C35551725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5284-D048-8739-5C355517253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5284-D048-8739-5C355517253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5284-D048-8739-5C3555172537}"/>
              </c:ext>
            </c:extLst>
          </c:dPt>
          <c:cat>
            <c:strRef>
              <c:f>Sheet1!$A$2:$A$6</c:f>
              <c:strCache>
                <c:ptCount val="5"/>
                <c:pt idx="0">
                  <c:v>Founders</c:v>
                </c:pt>
                <c:pt idx="1">
                  <c:v>SZBK</c:v>
                </c:pt>
                <c:pt idx="2">
                  <c:v>Accelerator</c:v>
                </c:pt>
                <c:pt idx="3">
                  <c:v>VC Fund 1</c:v>
                </c:pt>
                <c:pt idx="4">
                  <c:v>VC Fund 2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75B3-A142-9B57-239CEF1A7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H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image" Target="../media/image5.sv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9B2A50-0765-45D2-A5E0-E2CBE29541F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3D463CD-EC77-4C5F-A658-E3C94086C3BA}">
      <dgm:prSet/>
      <dgm:spPr/>
      <dgm:t>
        <a:bodyPr/>
        <a:lstStyle/>
        <a:p>
          <a:pPr>
            <a:defRPr cap="all"/>
          </a:pPr>
          <a:r>
            <a:rPr lang="en-US"/>
            <a:t>Publications do not cure patients</a:t>
          </a:r>
        </a:p>
      </dgm:t>
    </dgm:pt>
    <dgm:pt modelId="{D84602D1-AF72-4231-8662-FC3B9065FA55}" type="parTrans" cxnId="{DCAF2B86-428C-4A24-A0F4-BB5449990112}">
      <dgm:prSet/>
      <dgm:spPr/>
      <dgm:t>
        <a:bodyPr/>
        <a:lstStyle/>
        <a:p>
          <a:endParaRPr lang="en-US"/>
        </a:p>
      </dgm:t>
    </dgm:pt>
    <dgm:pt modelId="{53B45C5A-73C4-4B92-AD43-16061543C290}" type="sibTrans" cxnId="{DCAF2B86-428C-4A24-A0F4-BB5449990112}">
      <dgm:prSet/>
      <dgm:spPr/>
      <dgm:t>
        <a:bodyPr/>
        <a:lstStyle/>
        <a:p>
          <a:endParaRPr lang="en-US"/>
        </a:p>
      </dgm:t>
    </dgm:pt>
    <dgm:pt modelId="{3F46B128-1A23-48AC-84BB-DFBFE1747AB0}">
      <dgm:prSet/>
      <dgm:spPr/>
      <dgm:t>
        <a:bodyPr/>
        <a:lstStyle/>
        <a:p>
          <a:pPr>
            <a:defRPr cap="all"/>
          </a:pPr>
          <a:r>
            <a:rPr lang="en-US"/>
            <a:t>Innovations do not happen on their own</a:t>
          </a:r>
        </a:p>
      </dgm:t>
    </dgm:pt>
    <dgm:pt modelId="{D7AD565A-4755-46E5-9468-5F099328734B}" type="parTrans" cxnId="{C4FD1B57-FC10-4135-8729-93377010DDD0}">
      <dgm:prSet/>
      <dgm:spPr/>
      <dgm:t>
        <a:bodyPr/>
        <a:lstStyle/>
        <a:p>
          <a:endParaRPr lang="en-US"/>
        </a:p>
      </dgm:t>
    </dgm:pt>
    <dgm:pt modelId="{774B286C-1582-48F4-B197-3C3006F6FB37}" type="sibTrans" cxnId="{C4FD1B57-FC10-4135-8729-93377010DDD0}">
      <dgm:prSet/>
      <dgm:spPr/>
      <dgm:t>
        <a:bodyPr/>
        <a:lstStyle/>
        <a:p>
          <a:endParaRPr lang="en-US"/>
        </a:p>
      </dgm:t>
    </dgm:pt>
    <dgm:pt modelId="{8A7BD155-B556-4718-9CEB-BDC42CFC7DB6}">
      <dgm:prSet/>
      <dgm:spPr/>
      <dgm:t>
        <a:bodyPr/>
        <a:lstStyle/>
        <a:p>
          <a:pPr>
            <a:defRPr cap="all"/>
          </a:pPr>
          <a:r>
            <a:rPr lang="en-US"/>
            <a:t>Valley Of Death – need investors</a:t>
          </a:r>
        </a:p>
      </dgm:t>
    </dgm:pt>
    <dgm:pt modelId="{9D1822D6-8A14-4386-95C2-97BCE4D85229}" type="parTrans" cxnId="{0E48EE4B-4DFC-4BFB-BA31-2AD59206D62B}">
      <dgm:prSet/>
      <dgm:spPr/>
      <dgm:t>
        <a:bodyPr/>
        <a:lstStyle/>
        <a:p>
          <a:endParaRPr lang="en-US"/>
        </a:p>
      </dgm:t>
    </dgm:pt>
    <dgm:pt modelId="{838AD2BB-3C61-4C1D-8335-896E42584485}" type="sibTrans" cxnId="{0E48EE4B-4DFC-4BFB-BA31-2AD59206D62B}">
      <dgm:prSet/>
      <dgm:spPr/>
      <dgm:t>
        <a:bodyPr/>
        <a:lstStyle/>
        <a:p>
          <a:endParaRPr lang="en-US"/>
        </a:p>
      </dgm:t>
    </dgm:pt>
    <dgm:pt modelId="{F9168362-D932-41E2-91BD-113FFFD086E6}">
      <dgm:prSet/>
      <dgm:spPr/>
      <dgm:t>
        <a:bodyPr/>
        <a:lstStyle/>
        <a:p>
          <a:pPr>
            <a:defRPr cap="all"/>
          </a:pPr>
          <a:r>
            <a:rPr lang="en-US"/>
            <a:t>Investors invest only in companies </a:t>
          </a:r>
        </a:p>
      </dgm:t>
    </dgm:pt>
    <dgm:pt modelId="{05A0572F-A1E4-4D4B-96DC-08EABCAFCBE9}" type="parTrans" cxnId="{50AC5D67-6581-4BDF-A251-72D3939C456D}">
      <dgm:prSet/>
      <dgm:spPr/>
      <dgm:t>
        <a:bodyPr/>
        <a:lstStyle/>
        <a:p>
          <a:endParaRPr lang="en-US"/>
        </a:p>
      </dgm:t>
    </dgm:pt>
    <dgm:pt modelId="{9183A82E-1F9D-49FB-835E-8293393D258E}" type="sibTrans" cxnId="{50AC5D67-6581-4BDF-A251-72D3939C456D}">
      <dgm:prSet/>
      <dgm:spPr/>
      <dgm:t>
        <a:bodyPr/>
        <a:lstStyle/>
        <a:p>
          <a:endParaRPr lang="en-US"/>
        </a:p>
      </dgm:t>
    </dgm:pt>
    <dgm:pt modelId="{E18A39FC-74BB-4D7C-809B-D1FEAB4D4877}" type="pres">
      <dgm:prSet presAssocID="{519B2A50-0765-45D2-A5E0-E2CBE29541FB}" presName="root" presStyleCnt="0">
        <dgm:presLayoutVars>
          <dgm:dir/>
          <dgm:resizeHandles val="exact"/>
        </dgm:presLayoutVars>
      </dgm:prSet>
      <dgm:spPr/>
    </dgm:pt>
    <dgm:pt modelId="{2557DA76-FA9E-4DDB-AC87-C80B27605C3F}" type="pres">
      <dgm:prSet presAssocID="{83D463CD-EC77-4C5F-A658-E3C94086C3BA}" presName="compNode" presStyleCnt="0"/>
      <dgm:spPr/>
    </dgm:pt>
    <dgm:pt modelId="{AEFA854B-5ED1-4781-A3BD-6123E8A88320}" type="pres">
      <dgm:prSet presAssocID="{83D463CD-EC77-4C5F-A658-E3C94086C3BA}" presName="iconBgRect" presStyleLbl="bgShp" presStyleIdx="0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C9DEA66-FC76-4AFB-83E4-3587F7D81357}" type="pres">
      <dgm:prSet presAssocID="{83D463CD-EC77-4C5F-A658-E3C94086C3BA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004A93C-9DA4-4AEC-B300-5D5622340B08}" type="pres">
      <dgm:prSet presAssocID="{83D463CD-EC77-4C5F-A658-E3C94086C3BA}" presName="spaceRect" presStyleCnt="0"/>
      <dgm:spPr/>
    </dgm:pt>
    <dgm:pt modelId="{E4F5FFE5-2021-42B5-9C87-CB16D07BAA78}" type="pres">
      <dgm:prSet presAssocID="{83D463CD-EC77-4C5F-A658-E3C94086C3BA}" presName="textRect" presStyleLbl="revTx" presStyleIdx="0" presStyleCnt="4">
        <dgm:presLayoutVars>
          <dgm:chMax val="1"/>
          <dgm:chPref val="1"/>
        </dgm:presLayoutVars>
      </dgm:prSet>
      <dgm:spPr/>
    </dgm:pt>
    <dgm:pt modelId="{EC9AEB45-E20C-4F86-AD3A-5BE8065867AA}" type="pres">
      <dgm:prSet presAssocID="{53B45C5A-73C4-4B92-AD43-16061543C290}" presName="sibTrans" presStyleCnt="0"/>
      <dgm:spPr/>
    </dgm:pt>
    <dgm:pt modelId="{891A66D8-8D77-4008-BCEC-6581C1EFD56C}" type="pres">
      <dgm:prSet presAssocID="{3F46B128-1A23-48AC-84BB-DFBFE1747AB0}" presName="compNode" presStyleCnt="0"/>
      <dgm:spPr/>
    </dgm:pt>
    <dgm:pt modelId="{8D02356B-19D3-4AEB-8029-0858B096ABB5}" type="pres">
      <dgm:prSet presAssocID="{3F46B128-1A23-48AC-84BB-DFBFE1747AB0}" presName="iconBgRect" presStyleLbl="bgShp" presStyleIdx="1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41324015-46F7-4903-9309-EFFFD41ECFA1}" type="pres">
      <dgm:prSet presAssocID="{3F46B128-1A23-48AC-84BB-DFBFE1747AB0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0721452E-06E9-471A-9E6B-32BD70C4E6FA}" type="pres">
      <dgm:prSet presAssocID="{3F46B128-1A23-48AC-84BB-DFBFE1747AB0}" presName="spaceRect" presStyleCnt="0"/>
      <dgm:spPr/>
    </dgm:pt>
    <dgm:pt modelId="{8A544204-216A-439E-BA17-B2E571601C97}" type="pres">
      <dgm:prSet presAssocID="{3F46B128-1A23-48AC-84BB-DFBFE1747AB0}" presName="textRect" presStyleLbl="revTx" presStyleIdx="1" presStyleCnt="4">
        <dgm:presLayoutVars>
          <dgm:chMax val="1"/>
          <dgm:chPref val="1"/>
        </dgm:presLayoutVars>
      </dgm:prSet>
      <dgm:spPr/>
    </dgm:pt>
    <dgm:pt modelId="{067C9F88-3639-4DE1-A372-A97BA9F9373C}" type="pres">
      <dgm:prSet presAssocID="{774B286C-1582-48F4-B197-3C3006F6FB37}" presName="sibTrans" presStyleCnt="0"/>
      <dgm:spPr/>
    </dgm:pt>
    <dgm:pt modelId="{3AD0A33B-A04A-4CB6-AAA2-B5046629AC95}" type="pres">
      <dgm:prSet presAssocID="{8A7BD155-B556-4718-9CEB-BDC42CFC7DB6}" presName="compNode" presStyleCnt="0"/>
      <dgm:spPr/>
    </dgm:pt>
    <dgm:pt modelId="{2B93D38F-4685-4641-B653-322D53E69FE5}" type="pres">
      <dgm:prSet presAssocID="{8A7BD155-B556-4718-9CEB-BDC42CFC7DB6}" presName="iconBgRect" presStyleLbl="bgShp" presStyleIdx="2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C8954361-ADBB-4615-B72F-F17C79CBF1A5}" type="pres">
      <dgm:prSet presAssocID="{8A7BD155-B556-4718-9CEB-BDC42CFC7DB6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D724DE58-73A3-431B-BBFB-DFD32571A877}" type="pres">
      <dgm:prSet presAssocID="{8A7BD155-B556-4718-9CEB-BDC42CFC7DB6}" presName="spaceRect" presStyleCnt="0"/>
      <dgm:spPr/>
    </dgm:pt>
    <dgm:pt modelId="{8E086081-E379-4C34-BEC5-3C9AF4649A0A}" type="pres">
      <dgm:prSet presAssocID="{8A7BD155-B556-4718-9CEB-BDC42CFC7DB6}" presName="textRect" presStyleLbl="revTx" presStyleIdx="2" presStyleCnt="4">
        <dgm:presLayoutVars>
          <dgm:chMax val="1"/>
          <dgm:chPref val="1"/>
        </dgm:presLayoutVars>
      </dgm:prSet>
      <dgm:spPr/>
    </dgm:pt>
    <dgm:pt modelId="{60CAD77D-CBFC-4C67-9499-F048B355068C}" type="pres">
      <dgm:prSet presAssocID="{838AD2BB-3C61-4C1D-8335-896E42584485}" presName="sibTrans" presStyleCnt="0"/>
      <dgm:spPr/>
    </dgm:pt>
    <dgm:pt modelId="{0B400E60-BAD2-415D-8A8C-047752DB7AD7}" type="pres">
      <dgm:prSet presAssocID="{F9168362-D932-41E2-91BD-113FFFD086E6}" presName="compNode" presStyleCnt="0"/>
      <dgm:spPr/>
    </dgm:pt>
    <dgm:pt modelId="{EC179F24-BB7F-44D0-89B9-4F337A8CBAD5}" type="pres">
      <dgm:prSet presAssocID="{F9168362-D932-41E2-91BD-113FFFD086E6}" presName="iconBgRect" presStyleLbl="bgShp" presStyleIdx="3" presStyleCnt="4"/>
      <dgm:spPr>
        <a:prstGeom prst="round2DiagRect">
          <a:avLst>
            <a:gd name="adj1" fmla="val 29727"/>
            <a:gd name="adj2" fmla="val 0"/>
          </a:avLst>
        </a:prstGeom>
      </dgm:spPr>
    </dgm:pt>
    <dgm:pt modelId="{22BC212C-3B5B-4A73-AC52-C5C2250D6A30}" type="pres">
      <dgm:prSet presAssocID="{F9168362-D932-41E2-91BD-113FFFD086E6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4D05E80C-6340-432A-9882-DA3A5B2A5372}" type="pres">
      <dgm:prSet presAssocID="{F9168362-D932-41E2-91BD-113FFFD086E6}" presName="spaceRect" presStyleCnt="0"/>
      <dgm:spPr/>
    </dgm:pt>
    <dgm:pt modelId="{B95906FC-9958-4D96-BA7C-14A38B2DB226}" type="pres">
      <dgm:prSet presAssocID="{F9168362-D932-41E2-91BD-113FFFD086E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C165724A-9973-44AF-97CC-F82B482CE2B4}" type="presOf" srcId="{519B2A50-0765-45D2-A5E0-E2CBE29541FB}" destId="{E18A39FC-74BB-4D7C-809B-D1FEAB4D4877}" srcOrd="0" destOrd="0" presId="urn:microsoft.com/office/officeart/2018/5/layout/IconLeafLabelList"/>
    <dgm:cxn modelId="{0E48EE4B-4DFC-4BFB-BA31-2AD59206D62B}" srcId="{519B2A50-0765-45D2-A5E0-E2CBE29541FB}" destId="{8A7BD155-B556-4718-9CEB-BDC42CFC7DB6}" srcOrd="2" destOrd="0" parTransId="{9D1822D6-8A14-4386-95C2-97BCE4D85229}" sibTransId="{838AD2BB-3C61-4C1D-8335-896E42584485}"/>
    <dgm:cxn modelId="{F1FD0E52-B234-485F-82D2-3BBFA1482047}" type="presOf" srcId="{F9168362-D932-41E2-91BD-113FFFD086E6}" destId="{B95906FC-9958-4D96-BA7C-14A38B2DB226}" srcOrd="0" destOrd="0" presId="urn:microsoft.com/office/officeart/2018/5/layout/IconLeafLabelList"/>
    <dgm:cxn modelId="{C4FD1B57-FC10-4135-8729-93377010DDD0}" srcId="{519B2A50-0765-45D2-A5E0-E2CBE29541FB}" destId="{3F46B128-1A23-48AC-84BB-DFBFE1747AB0}" srcOrd="1" destOrd="0" parTransId="{D7AD565A-4755-46E5-9468-5F099328734B}" sibTransId="{774B286C-1582-48F4-B197-3C3006F6FB37}"/>
    <dgm:cxn modelId="{50AC5D67-6581-4BDF-A251-72D3939C456D}" srcId="{519B2A50-0765-45D2-A5E0-E2CBE29541FB}" destId="{F9168362-D932-41E2-91BD-113FFFD086E6}" srcOrd="3" destOrd="0" parTransId="{05A0572F-A1E4-4D4B-96DC-08EABCAFCBE9}" sibTransId="{9183A82E-1F9D-49FB-835E-8293393D258E}"/>
    <dgm:cxn modelId="{DCAF2B86-428C-4A24-A0F4-BB5449990112}" srcId="{519B2A50-0765-45D2-A5E0-E2CBE29541FB}" destId="{83D463CD-EC77-4C5F-A658-E3C94086C3BA}" srcOrd="0" destOrd="0" parTransId="{D84602D1-AF72-4231-8662-FC3B9065FA55}" sibTransId="{53B45C5A-73C4-4B92-AD43-16061543C290}"/>
    <dgm:cxn modelId="{BC110EBA-A1D2-4646-A5FC-925C32F3D339}" type="presOf" srcId="{3F46B128-1A23-48AC-84BB-DFBFE1747AB0}" destId="{8A544204-216A-439E-BA17-B2E571601C97}" srcOrd="0" destOrd="0" presId="urn:microsoft.com/office/officeart/2018/5/layout/IconLeafLabelList"/>
    <dgm:cxn modelId="{7543B3D2-F9CC-4B8F-8250-C450C36224A3}" type="presOf" srcId="{8A7BD155-B556-4718-9CEB-BDC42CFC7DB6}" destId="{8E086081-E379-4C34-BEC5-3C9AF4649A0A}" srcOrd="0" destOrd="0" presId="urn:microsoft.com/office/officeart/2018/5/layout/IconLeafLabelList"/>
    <dgm:cxn modelId="{57137EEC-AC5B-489D-9722-6ECDF534CA58}" type="presOf" srcId="{83D463CD-EC77-4C5F-A658-E3C94086C3BA}" destId="{E4F5FFE5-2021-42B5-9C87-CB16D07BAA78}" srcOrd="0" destOrd="0" presId="urn:microsoft.com/office/officeart/2018/5/layout/IconLeafLabelList"/>
    <dgm:cxn modelId="{7D3850E2-F53C-437E-B7AC-D5699B0DDF9F}" type="presParOf" srcId="{E18A39FC-74BB-4D7C-809B-D1FEAB4D4877}" destId="{2557DA76-FA9E-4DDB-AC87-C80B27605C3F}" srcOrd="0" destOrd="0" presId="urn:microsoft.com/office/officeart/2018/5/layout/IconLeafLabelList"/>
    <dgm:cxn modelId="{A212AF7E-C5A0-49AE-825D-92DDC8353B32}" type="presParOf" srcId="{2557DA76-FA9E-4DDB-AC87-C80B27605C3F}" destId="{AEFA854B-5ED1-4781-A3BD-6123E8A88320}" srcOrd="0" destOrd="0" presId="urn:microsoft.com/office/officeart/2018/5/layout/IconLeafLabelList"/>
    <dgm:cxn modelId="{3851866E-B0C2-4C32-BD18-31F1E592D933}" type="presParOf" srcId="{2557DA76-FA9E-4DDB-AC87-C80B27605C3F}" destId="{CC9DEA66-FC76-4AFB-83E4-3587F7D81357}" srcOrd="1" destOrd="0" presId="urn:microsoft.com/office/officeart/2018/5/layout/IconLeafLabelList"/>
    <dgm:cxn modelId="{E576E22E-8148-4E17-BE7D-9D82B9990124}" type="presParOf" srcId="{2557DA76-FA9E-4DDB-AC87-C80B27605C3F}" destId="{8004A93C-9DA4-4AEC-B300-5D5622340B08}" srcOrd="2" destOrd="0" presId="urn:microsoft.com/office/officeart/2018/5/layout/IconLeafLabelList"/>
    <dgm:cxn modelId="{1FCAA6E9-0EF4-4C14-8E66-DD8A7E8BB917}" type="presParOf" srcId="{2557DA76-FA9E-4DDB-AC87-C80B27605C3F}" destId="{E4F5FFE5-2021-42B5-9C87-CB16D07BAA78}" srcOrd="3" destOrd="0" presId="urn:microsoft.com/office/officeart/2018/5/layout/IconLeafLabelList"/>
    <dgm:cxn modelId="{47830432-C1AB-4E98-890A-285DB45502AA}" type="presParOf" srcId="{E18A39FC-74BB-4D7C-809B-D1FEAB4D4877}" destId="{EC9AEB45-E20C-4F86-AD3A-5BE8065867AA}" srcOrd="1" destOrd="0" presId="urn:microsoft.com/office/officeart/2018/5/layout/IconLeafLabelList"/>
    <dgm:cxn modelId="{5BF39E5B-493D-46B0-88F3-90855E802184}" type="presParOf" srcId="{E18A39FC-74BB-4D7C-809B-D1FEAB4D4877}" destId="{891A66D8-8D77-4008-BCEC-6581C1EFD56C}" srcOrd="2" destOrd="0" presId="urn:microsoft.com/office/officeart/2018/5/layout/IconLeafLabelList"/>
    <dgm:cxn modelId="{ED043874-7D3D-4F47-945B-6787A4152FC8}" type="presParOf" srcId="{891A66D8-8D77-4008-BCEC-6581C1EFD56C}" destId="{8D02356B-19D3-4AEB-8029-0858B096ABB5}" srcOrd="0" destOrd="0" presId="urn:microsoft.com/office/officeart/2018/5/layout/IconLeafLabelList"/>
    <dgm:cxn modelId="{6FB840B1-E34A-4112-98BA-0F885419AB25}" type="presParOf" srcId="{891A66D8-8D77-4008-BCEC-6581C1EFD56C}" destId="{41324015-46F7-4903-9309-EFFFD41ECFA1}" srcOrd="1" destOrd="0" presId="urn:microsoft.com/office/officeart/2018/5/layout/IconLeafLabelList"/>
    <dgm:cxn modelId="{10D705D5-2473-47CD-9685-FF166F2A93B0}" type="presParOf" srcId="{891A66D8-8D77-4008-BCEC-6581C1EFD56C}" destId="{0721452E-06E9-471A-9E6B-32BD70C4E6FA}" srcOrd="2" destOrd="0" presId="urn:microsoft.com/office/officeart/2018/5/layout/IconLeafLabelList"/>
    <dgm:cxn modelId="{57D5F029-A874-4683-B2D5-4E42F5A7FC1F}" type="presParOf" srcId="{891A66D8-8D77-4008-BCEC-6581C1EFD56C}" destId="{8A544204-216A-439E-BA17-B2E571601C97}" srcOrd="3" destOrd="0" presId="urn:microsoft.com/office/officeart/2018/5/layout/IconLeafLabelList"/>
    <dgm:cxn modelId="{343DC5C0-34BA-4E75-8EED-404723E602AB}" type="presParOf" srcId="{E18A39FC-74BB-4D7C-809B-D1FEAB4D4877}" destId="{067C9F88-3639-4DE1-A372-A97BA9F9373C}" srcOrd="3" destOrd="0" presId="urn:microsoft.com/office/officeart/2018/5/layout/IconLeafLabelList"/>
    <dgm:cxn modelId="{D3B47E10-C7B9-4ACD-9E53-C88C56FC121E}" type="presParOf" srcId="{E18A39FC-74BB-4D7C-809B-D1FEAB4D4877}" destId="{3AD0A33B-A04A-4CB6-AAA2-B5046629AC95}" srcOrd="4" destOrd="0" presId="urn:microsoft.com/office/officeart/2018/5/layout/IconLeafLabelList"/>
    <dgm:cxn modelId="{0CC6350B-32BD-4991-BB5C-5A35EF101836}" type="presParOf" srcId="{3AD0A33B-A04A-4CB6-AAA2-B5046629AC95}" destId="{2B93D38F-4685-4641-B653-322D53E69FE5}" srcOrd="0" destOrd="0" presId="urn:microsoft.com/office/officeart/2018/5/layout/IconLeafLabelList"/>
    <dgm:cxn modelId="{EDE21CD9-931F-4489-8052-CA890AD9E3C8}" type="presParOf" srcId="{3AD0A33B-A04A-4CB6-AAA2-B5046629AC95}" destId="{C8954361-ADBB-4615-B72F-F17C79CBF1A5}" srcOrd="1" destOrd="0" presId="urn:microsoft.com/office/officeart/2018/5/layout/IconLeafLabelList"/>
    <dgm:cxn modelId="{3D277B59-03E0-4675-B41A-4F4B80BF118C}" type="presParOf" srcId="{3AD0A33B-A04A-4CB6-AAA2-B5046629AC95}" destId="{D724DE58-73A3-431B-BBFB-DFD32571A877}" srcOrd="2" destOrd="0" presId="urn:microsoft.com/office/officeart/2018/5/layout/IconLeafLabelList"/>
    <dgm:cxn modelId="{30074115-2402-4656-9E97-95932A52E016}" type="presParOf" srcId="{3AD0A33B-A04A-4CB6-AAA2-B5046629AC95}" destId="{8E086081-E379-4C34-BEC5-3C9AF4649A0A}" srcOrd="3" destOrd="0" presId="urn:microsoft.com/office/officeart/2018/5/layout/IconLeafLabelList"/>
    <dgm:cxn modelId="{CFC3C808-661D-4B99-A131-3A1899F1317B}" type="presParOf" srcId="{E18A39FC-74BB-4D7C-809B-D1FEAB4D4877}" destId="{60CAD77D-CBFC-4C67-9499-F048B355068C}" srcOrd="5" destOrd="0" presId="urn:microsoft.com/office/officeart/2018/5/layout/IconLeafLabelList"/>
    <dgm:cxn modelId="{30731996-C7EE-419C-A68F-BBDA5EFB56AB}" type="presParOf" srcId="{E18A39FC-74BB-4D7C-809B-D1FEAB4D4877}" destId="{0B400E60-BAD2-415D-8A8C-047752DB7AD7}" srcOrd="6" destOrd="0" presId="urn:microsoft.com/office/officeart/2018/5/layout/IconLeafLabelList"/>
    <dgm:cxn modelId="{D7D7EE0E-6AB4-4852-BF24-5DF4A8F04231}" type="presParOf" srcId="{0B400E60-BAD2-415D-8A8C-047752DB7AD7}" destId="{EC179F24-BB7F-44D0-89B9-4F337A8CBAD5}" srcOrd="0" destOrd="0" presId="urn:microsoft.com/office/officeart/2018/5/layout/IconLeafLabelList"/>
    <dgm:cxn modelId="{354E71FA-E856-46C0-803D-5923D30AC22E}" type="presParOf" srcId="{0B400E60-BAD2-415D-8A8C-047752DB7AD7}" destId="{22BC212C-3B5B-4A73-AC52-C5C2250D6A30}" srcOrd="1" destOrd="0" presId="urn:microsoft.com/office/officeart/2018/5/layout/IconLeafLabelList"/>
    <dgm:cxn modelId="{B8DD6889-AB2C-4788-A6E9-74447C4DA743}" type="presParOf" srcId="{0B400E60-BAD2-415D-8A8C-047752DB7AD7}" destId="{4D05E80C-6340-432A-9882-DA3A5B2A5372}" srcOrd="2" destOrd="0" presId="urn:microsoft.com/office/officeart/2018/5/layout/IconLeafLabelList"/>
    <dgm:cxn modelId="{BCDC9834-0AE3-4035-938A-FE1DC45206D9}" type="presParOf" srcId="{0B400E60-BAD2-415D-8A8C-047752DB7AD7}" destId="{B95906FC-9958-4D96-BA7C-14A38B2DB22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44E79E-2610-8E41-B34B-468CA7DA763B}" type="doc">
      <dgm:prSet loTypeId="urn:microsoft.com/office/officeart/2005/8/layout/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F3A0E2FA-C452-534E-9C95-170B3CDDD2CB}">
      <dgm:prSet phldrT="[Text]"/>
      <dgm:spPr/>
      <dgm:t>
        <a:bodyPr/>
        <a:lstStyle/>
        <a:p>
          <a:r>
            <a:rPr lang="en-GB" dirty="0"/>
            <a:t>1</a:t>
          </a:r>
          <a:r>
            <a:rPr lang="en-GB" baseline="30000" dirty="0"/>
            <a:t>st</a:t>
          </a:r>
          <a:r>
            <a:rPr lang="en-GB" dirty="0"/>
            <a:t> Research Finding</a:t>
          </a:r>
        </a:p>
      </dgm:t>
    </dgm:pt>
    <dgm:pt modelId="{79C1B401-FF12-4144-9868-ECC4077246A0}" type="parTrans" cxnId="{4080A218-195B-094C-99F6-41E003C4A00D}">
      <dgm:prSet/>
      <dgm:spPr/>
      <dgm:t>
        <a:bodyPr/>
        <a:lstStyle/>
        <a:p>
          <a:endParaRPr lang="en-GB"/>
        </a:p>
      </dgm:t>
    </dgm:pt>
    <dgm:pt modelId="{D954F6D3-C939-BE48-8650-23C1EF160C8D}" type="sibTrans" cxnId="{4080A218-195B-094C-99F6-41E003C4A00D}">
      <dgm:prSet/>
      <dgm:spPr/>
      <dgm:t>
        <a:bodyPr/>
        <a:lstStyle/>
        <a:p>
          <a:endParaRPr lang="en-GB"/>
        </a:p>
      </dgm:t>
    </dgm:pt>
    <dgm:pt modelId="{6CF8C762-D3C6-9144-B951-B551749B45A7}">
      <dgm:prSet phldrT="[Text]"/>
      <dgm:spPr/>
      <dgm:t>
        <a:bodyPr/>
        <a:lstStyle/>
        <a:p>
          <a:r>
            <a:rPr lang="en-GB" dirty="0"/>
            <a:t>2</a:t>
          </a:r>
          <a:r>
            <a:rPr lang="en-GB" baseline="30000" dirty="0"/>
            <a:t>nd</a:t>
          </a:r>
          <a:r>
            <a:rPr lang="en-GB" dirty="0"/>
            <a:t> Disclosure</a:t>
          </a:r>
        </a:p>
      </dgm:t>
    </dgm:pt>
    <dgm:pt modelId="{A60950C0-8FC0-D540-984B-5D43BF88B4C1}" type="parTrans" cxnId="{5BD9B173-266B-FE44-AB01-01D4FCB14A08}">
      <dgm:prSet/>
      <dgm:spPr/>
      <dgm:t>
        <a:bodyPr/>
        <a:lstStyle/>
        <a:p>
          <a:endParaRPr lang="en-GB"/>
        </a:p>
      </dgm:t>
    </dgm:pt>
    <dgm:pt modelId="{89AA3591-356E-0A49-9F4A-B7CE6E641BB9}" type="sibTrans" cxnId="{5BD9B173-266B-FE44-AB01-01D4FCB14A08}">
      <dgm:prSet/>
      <dgm:spPr/>
      <dgm:t>
        <a:bodyPr/>
        <a:lstStyle/>
        <a:p>
          <a:endParaRPr lang="en-GB"/>
        </a:p>
      </dgm:t>
    </dgm:pt>
    <dgm:pt modelId="{6C63FC1D-ABFA-A947-9E3E-DBE22156F9D6}">
      <dgm:prSet phldrT="[Text]"/>
      <dgm:spPr/>
      <dgm:t>
        <a:bodyPr/>
        <a:lstStyle/>
        <a:p>
          <a:r>
            <a:rPr lang="en-GB" dirty="0"/>
            <a:t>3</a:t>
          </a:r>
          <a:r>
            <a:rPr lang="en-GB" baseline="30000" dirty="0"/>
            <a:t>rd</a:t>
          </a:r>
          <a:r>
            <a:rPr lang="en-GB" dirty="0"/>
            <a:t> Patent filing</a:t>
          </a:r>
        </a:p>
      </dgm:t>
    </dgm:pt>
    <dgm:pt modelId="{CB678056-B413-1E42-A4C5-15C33356993B}" type="parTrans" cxnId="{D2525687-0C38-5F4F-95FE-43EC66232A3E}">
      <dgm:prSet/>
      <dgm:spPr/>
      <dgm:t>
        <a:bodyPr/>
        <a:lstStyle/>
        <a:p>
          <a:endParaRPr lang="en-GB"/>
        </a:p>
      </dgm:t>
    </dgm:pt>
    <dgm:pt modelId="{236EBB30-7E32-8D45-8236-40C4FE072529}" type="sibTrans" cxnId="{D2525687-0C38-5F4F-95FE-43EC66232A3E}">
      <dgm:prSet/>
      <dgm:spPr/>
      <dgm:t>
        <a:bodyPr/>
        <a:lstStyle/>
        <a:p>
          <a:endParaRPr lang="en-GB"/>
        </a:p>
      </dgm:t>
    </dgm:pt>
    <dgm:pt modelId="{6F9BF5E3-6AC9-9544-A399-3E5B16B98399}">
      <dgm:prSet phldrT="[Text]"/>
      <dgm:spPr/>
      <dgm:t>
        <a:bodyPr/>
        <a:lstStyle/>
        <a:p>
          <a:r>
            <a:rPr lang="en-GB" dirty="0"/>
            <a:t>4</a:t>
          </a:r>
          <a:r>
            <a:rPr lang="en-GB" baseline="30000" dirty="0"/>
            <a:t>th</a:t>
          </a:r>
          <a:r>
            <a:rPr lang="en-GB" dirty="0"/>
            <a:t> Publication</a:t>
          </a:r>
        </a:p>
      </dgm:t>
    </dgm:pt>
    <dgm:pt modelId="{A7BCDD4A-C63D-E940-ABBD-B1CCF8D4EFDD}" type="parTrans" cxnId="{0DF863B8-9D96-ED4E-A09C-865A144926ED}">
      <dgm:prSet/>
      <dgm:spPr/>
      <dgm:t>
        <a:bodyPr/>
        <a:lstStyle/>
        <a:p>
          <a:endParaRPr lang="en-GB"/>
        </a:p>
      </dgm:t>
    </dgm:pt>
    <dgm:pt modelId="{D820DF53-4DEE-2744-8672-18F98F69A1E5}" type="sibTrans" cxnId="{0DF863B8-9D96-ED4E-A09C-865A144926ED}">
      <dgm:prSet/>
      <dgm:spPr/>
      <dgm:t>
        <a:bodyPr/>
        <a:lstStyle/>
        <a:p>
          <a:endParaRPr lang="en-GB"/>
        </a:p>
      </dgm:t>
    </dgm:pt>
    <dgm:pt modelId="{43194325-7C9F-EF42-8A6E-30853A7476D6}" type="pres">
      <dgm:prSet presAssocID="{0144E79E-2610-8E41-B34B-468CA7DA763B}" presName="Name0" presStyleCnt="0">
        <dgm:presLayoutVars>
          <dgm:dir/>
          <dgm:animLvl val="lvl"/>
          <dgm:resizeHandles val="exact"/>
        </dgm:presLayoutVars>
      </dgm:prSet>
      <dgm:spPr/>
    </dgm:pt>
    <dgm:pt modelId="{65813744-1094-3D49-8364-FCF0C14D9665}" type="pres">
      <dgm:prSet presAssocID="{6F9BF5E3-6AC9-9544-A399-3E5B16B98399}" presName="boxAndChildren" presStyleCnt="0"/>
      <dgm:spPr/>
    </dgm:pt>
    <dgm:pt modelId="{86065FED-8BB6-6149-BECA-50C0DFAAE3C6}" type="pres">
      <dgm:prSet presAssocID="{6F9BF5E3-6AC9-9544-A399-3E5B16B98399}" presName="parentTextBox" presStyleLbl="node1" presStyleIdx="0" presStyleCnt="4" custLinFactNeighborY="-5472"/>
      <dgm:spPr/>
    </dgm:pt>
    <dgm:pt modelId="{802E0ED4-9DAC-5F4F-9F49-0B490166EFED}" type="pres">
      <dgm:prSet presAssocID="{236EBB30-7E32-8D45-8236-40C4FE072529}" presName="sp" presStyleCnt="0"/>
      <dgm:spPr/>
    </dgm:pt>
    <dgm:pt modelId="{DED47AD2-CD58-3149-9A52-7E8EE0F490CE}" type="pres">
      <dgm:prSet presAssocID="{6C63FC1D-ABFA-A947-9E3E-DBE22156F9D6}" presName="arrowAndChildren" presStyleCnt="0"/>
      <dgm:spPr/>
    </dgm:pt>
    <dgm:pt modelId="{E8A00B64-CDDA-2B40-BC67-1C646775DB74}" type="pres">
      <dgm:prSet presAssocID="{6C63FC1D-ABFA-A947-9E3E-DBE22156F9D6}" presName="parentTextArrow" presStyleLbl="node1" presStyleIdx="1" presStyleCnt="4"/>
      <dgm:spPr/>
    </dgm:pt>
    <dgm:pt modelId="{33832767-1024-0142-8C5A-101BA143A0BB}" type="pres">
      <dgm:prSet presAssocID="{89AA3591-356E-0A49-9F4A-B7CE6E641BB9}" presName="sp" presStyleCnt="0"/>
      <dgm:spPr/>
    </dgm:pt>
    <dgm:pt modelId="{0F0BF1F1-875F-F044-8756-5933E466CE0E}" type="pres">
      <dgm:prSet presAssocID="{6CF8C762-D3C6-9144-B951-B551749B45A7}" presName="arrowAndChildren" presStyleCnt="0"/>
      <dgm:spPr/>
    </dgm:pt>
    <dgm:pt modelId="{CBA3A49D-FD6B-C748-9899-26E0B064E57F}" type="pres">
      <dgm:prSet presAssocID="{6CF8C762-D3C6-9144-B951-B551749B45A7}" presName="parentTextArrow" presStyleLbl="node1" presStyleIdx="2" presStyleCnt="4"/>
      <dgm:spPr/>
    </dgm:pt>
    <dgm:pt modelId="{779ADCBB-3D3A-2E4B-B0A3-F96CD249DF52}" type="pres">
      <dgm:prSet presAssocID="{D954F6D3-C939-BE48-8650-23C1EF160C8D}" presName="sp" presStyleCnt="0"/>
      <dgm:spPr/>
    </dgm:pt>
    <dgm:pt modelId="{7920CC3A-C061-074F-B48D-5D9F8E85AB39}" type="pres">
      <dgm:prSet presAssocID="{F3A0E2FA-C452-534E-9C95-170B3CDDD2CB}" presName="arrowAndChildren" presStyleCnt="0"/>
      <dgm:spPr/>
    </dgm:pt>
    <dgm:pt modelId="{0F20F5A3-BF61-AC43-91AF-BF1C57728B1D}" type="pres">
      <dgm:prSet presAssocID="{F3A0E2FA-C452-534E-9C95-170B3CDDD2CB}" presName="parentTextArrow" presStyleLbl="node1" presStyleIdx="3" presStyleCnt="4"/>
      <dgm:spPr/>
    </dgm:pt>
  </dgm:ptLst>
  <dgm:cxnLst>
    <dgm:cxn modelId="{39AF1410-F03F-6443-AE55-FF0958E84214}" type="presOf" srcId="{0144E79E-2610-8E41-B34B-468CA7DA763B}" destId="{43194325-7C9F-EF42-8A6E-30853A7476D6}" srcOrd="0" destOrd="0" presId="urn:microsoft.com/office/officeart/2005/8/layout/process4"/>
    <dgm:cxn modelId="{4080A218-195B-094C-99F6-41E003C4A00D}" srcId="{0144E79E-2610-8E41-B34B-468CA7DA763B}" destId="{F3A0E2FA-C452-534E-9C95-170B3CDDD2CB}" srcOrd="0" destOrd="0" parTransId="{79C1B401-FF12-4144-9868-ECC4077246A0}" sibTransId="{D954F6D3-C939-BE48-8650-23C1EF160C8D}"/>
    <dgm:cxn modelId="{FB648872-D1C1-7B44-9C5E-CE1E833E1DB5}" type="presOf" srcId="{6CF8C762-D3C6-9144-B951-B551749B45A7}" destId="{CBA3A49D-FD6B-C748-9899-26E0B064E57F}" srcOrd="0" destOrd="0" presId="urn:microsoft.com/office/officeart/2005/8/layout/process4"/>
    <dgm:cxn modelId="{5BD9B173-266B-FE44-AB01-01D4FCB14A08}" srcId="{0144E79E-2610-8E41-B34B-468CA7DA763B}" destId="{6CF8C762-D3C6-9144-B951-B551749B45A7}" srcOrd="1" destOrd="0" parTransId="{A60950C0-8FC0-D540-984B-5D43BF88B4C1}" sibTransId="{89AA3591-356E-0A49-9F4A-B7CE6E641BB9}"/>
    <dgm:cxn modelId="{D2525687-0C38-5F4F-95FE-43EC66232A3E}" srcId="{0144E79E-2610-8E41-B34B-468CA7DA763B}" destId="{6C63FC1D-ABFA-A947-9E3E-DBE22156F9D6}" srcOrd="2" destOrd="0" parTransId="{CB678056-B413-1E42-A4C5-15C33356993B}" sibTransId="{236EBB30-7E32-8D45-8236-40C4FE072529}"/>
    <dgm:cxn modelId="{05DD3289-4F4B-BE44-9C09-D7238D515EE6}" type="presOf" srcId="{6F9BF5E3-6AC9-9544-A399-3E5B16B98399}" destId="{86065FED-8BB6-6149-BECA-50C0DFAAE3C6}" srcOrd="0" destOrd="0" presId="urn:microsoft.com/office/officeart/2005/8/layout/process4"/>
    <dgm:cxn modelId="{0DF863B8-9D96-ED4E-A09C-865A144926ED}" srcId="{0144E79E-2610-8E41-B34B-468CA7DA763B}" destId="{6F9BF5E3-6AC9-9544-A399-3E5B16B98399}" srcOrd="3" destOrd="0" parTransId="{A7BCDD4A-C63D-E940-ABBD-B1CCF8D4EFDD}" sibTransId="{D820DF53-4DEE-2744-8672-18F98F69A1E5}"/>
    <dgm:cxn modelId="{317777BB-3753-ED45-8282-B66E79F1C51A}" type="presOf" srcId="{F3A0E2FA-C452-534E-9C95-170B3CDDD2CB}" destId="{0F20F5A3-BF61-AC43-91AF-BF1C57728B1D}" srcOrd="0" destOrd="0" presId="urn:microsoft.com/office/officeart/2005/8/layout/process4"/>
    <dgm:cxn modelId="{46C623F7-9B27-F145-BAE3-6C18743FE681}" type="presOf" srcId="{6C63FC1D-ABFA-A947-9E3E-DBE22156F9D6}" destId="{E8A00B64-CDDA-2B40-BC67-1C646775DB74}" srcOrd="0" destOrd="0" presId="urn:microsoft.com/office/officeart/2005/8/layout/process4"/>
    <dgm:cxn modelId="{09C01E1B-DD0F-054C-8C66-C5EF4B2D1B27}" type="presParOf" srcId="{43194325-7C9F-EF42-8A6E-30853A7476D6}" destId="{65813744-1094-3D49-8364-FCF0C14D9665}" srcOrd="0" destOrd="0" presId="urn:microsoft.com/office/officeart/2005/8/layout/process4"/>
    <dgm:cxn modelId="{185088CA-2016-9241-9217-A7C04798851A}" type="presParOf" srcId="{65813744-1094-3D49-8364-FCF0C14D9665}" destId="{86065FED-8BB6-6149-BECA-50C0DFAAE3C6}" srcOrd="0" destOrd="0" presId="urn:microsoft.com/office/officeart/2005/8/layout/process4"/>
    <dgm:cxn modelId="{9F8A1E36-5580-3543-9FD1-2A96C7279BDF}" type="presParOf" srcId="{43194325-7C9F-EF42-8A6E-30853A7476D6}" destId="{802E0ED4-9DAC-5F4F-9F49-0B490166EFED}" srcOrd="1" destOrd="0" presId="urn:microsoft.com/office/officeart/2005/8/layout/process4"/>
    <dgm:cxn modelId="{3CAB7B40-C8B7-684D-A273-F8E1864E815D}" type="presParOf" srcId="{43194325-7C9F-EF42-8A6E-30853A7476D6}" destId="{DED47AD2-CD58-3149-9A52-7E8EE0F490CE}" srcOrd="2" destOrd="0" presId="urn:microsoft.com/office/officeart/2005/8/layout/process4"/>
    <dgm:cxn modelId="{4B741294-65FD-0B41-8A9D-DBE51F34CA17}" type="presParOf" srcId="{DED47AD2-CD58-3149-9A52-7E8EE0F490CE}" destId="{E8A00B64-CDDA-2B40-BC67-1C646775DB74}" srcOrd="0" destOrd="0" presId="urn:microsoft.com/office/officeart/2005/8/layout/process4"/>
    <dgm:cxn modelId="{63904BB7-87E7-144A-8A59-294BFC6B3F10}" type="presParOf" srcId="{43194325-7C9F-EF42-8A6E-30853A7476D6}" destId="{33832767-1024-0142-8C5A-101BA143A0BB}" srcOrd="3" destOrd="0" presId="urn:microsoft.com/office/officeart/2005/8/layout/process4"/>
    <dgm:cxn modelId="{279DC586-6382-DC48-9703-FD4739EDACD3}" type="presParOf" srcId="{43194325-7C9F-EF42-8A6E-30853A7476D6}" destId="{0F0BF1F1-875F-F044-8756-5933E466CE0E}" srcOrd="4" destOrd="0" presId="urn:microsoft.com/office/officeart/2005/8/layout/process4"/>
    <dgm:cxn modelId="{79D7E5AE-02C5-F946-9916-F856F8B0C05F}" type="presParOf" srcId="{0F0BF1F1-875F-F044-8756-5933E466CE0E}" destId="{CBA3A49D-FD6B-C748-9899-26E0B064E57F}" srcOrd="0" destOrd="0" presId="urn:microsoft.com/office/officeart/2005/8/layout/process4"/>
    <dgm:cxn modelId="{5515E404-7E81-7F49-9BE3-CA64B546C101}" type="presParOf" srcId="{43194325-7C9F-EF42-8A6E-30853A7476D6}" destId="{779ADCBB-3D3A-2E4B-B0A3-F96CD249DF52}" srcOrd="5" destOrd="0" presId="urn:microsoft.com/office/officeart/2005/8/layout/process4"/>
    <dgm:cxn modelId="{AF722D38-C5CB-224C-A68C-CD2D0DECF08B}" type="presParOf" srcId="{43194325-7C9F-EF42-8A6E-30853A7476D6}" destId="{7920CC3A-C061-074F-B48D-5D9F8E85AB39}" srcOrd="6" destOrd="0" presId="urn:microsoft.com/office/officeart/2005/8/layout/process4"/>
    <dgm:cxn modelId="{58CE3ACE-BA82-2740-9083-EDE289BA5496}" type="presParOf" srcId="{7920CC3A-C061-074F-B48D-5D9F8E85AB39}" destId="{0F20F5A3-BF61-AC43-91AF-BF1C57728B1D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FA854B-5ED1-4781-A3BD-6123E8A88320}">
      <dsp:nvSpPr>
        <dsp:cNvPr id="0" name=""/>
        <dsp:cNvSpPr/>
      </dsp:nvSpPr>
      <dsp:spPr>
        <a:xfrm>
          <a:off x="1031658" y="1301470"/>
          <a:ext cx="1494194" cy="1494194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9DEA66-FC76-4AFB-83E4-3587F7D81357}">
      <dsp:nvSpPr>
        <dsp:cNvPr id="0" name=""/>
        <dsp:cNvSpPr/>
      </dsp:nvSpPr>
      <dsp:spPr>
        <a:xfrm>
          <a:off x="1350092" y="1619905"/>
          <a:ext cx="857324" cy="8573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F5FFE5-2021-42B5-9C87-CB16D07BAA78}">
      <dsp:nvSpPr>
        <dsp:cNvPr id="0" name=""/>
        <dsp:cNvSpPr/>
      </dsp:nvSpPr>
      <dsp:spPr>
        <a:xfrm>
          <a:off x="554005" y="3261070"/>
          <a:ext cx="24494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Publications do not cure patients</a:t>
          </a:r>
        </a:p>
      </dsp:txBody>
      <dsp:txXfrm>
        <a:off x="554005" y="3261070"/>
        <a:ext cx="2449499" cy="720000"/>
      </dsp:txXfrm>
    </dsp:sp>
    <dsp:sp modelId="{8D02356B-19D3-4AEB-8029-0858B096ABB5}">
      <dsp:nvSpPr>
        <dsp:cNvPr id="0" name=""/>
        <dsp:cNvSpPr/>
      </dsp:nvSpPr>
      <dsp:spPr>
        <a:xfrm>
          <a:off x="3909820" y="1301470"/>
          <a:ext cx="1494194" cy="1494194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324015-46F7-4903-9309-EFFFD41ECFA1}">
      <dsp:nvSpPr>
        <dsp:cNvPr id="0" name=""/>
        <dsp:cNvSpPr/>
      </dsp:nvSpPr>
      <dsp:spPr>
        <a:xfrm>
          <a:off x="4228255" y="1619905"/>
          <a:ext cx="857324" cy="8573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44204-216A-439E-BA17-B2E571601C97}">
      <dsp:nvSpPr>
        <dsp:cNvPr id="0" name=""/>
        <dsp:cNvSpPr/>
      </dsp:nvSpPr>
      <dsp:spPr>
        <a:xfrm>
          <a:off x="3432167" y="3261070"/>
          <a:ext cx="24494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Innovations do not happen on their own</a:t>
          </a:r>
        </a:p>
      </dsp:txBody>
      <dsp:txXfrm>
        <a:off x="3432167" y="3261070"/>
        <a:ext cx="2449499" cy="720000"/>
      </dsp:txXfrm>
    </dsp:sp>
    <dsp:sp modelId="{2B93D38F-4685-4641-B653-322D53E69FE5}">
      <dsp:nvSpPr>
        <dsp:cNvPr id="0" name=""/>
        <dsp:cNvSpPr/>
      </dsp:nvSpPr>
      <dsp:spPr>
        <a:xfrm>
          <a:off x="6787982" y="1301470"/>
          <a:ext cx="1494194" cy="1494194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4361-ADBB-4615-B72F-F17C79CBF1A5}">
      <dsp:nvSpPr>
        <dsp:cNvPr id="0" name=""/>
        <dsp:cNvSpPr/>
      </dsp:nvSpPr>
      <dsp:spPr>
        <a:xfrm>
          <a:off x="7106417" y="1619905"/>
          <a:ext cx="857324" cy="8573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86081-E379-4C34-BEC5-3C9AF4649A0A}">
      <dsp:nvSpPr>
        <dsp:cNvPr id="0" name=""/>
        <dsp:cNvSpPr/>
      </dsp:nvSpPr>
      <dsp:spPr>
        <a:xfrm>
          <a:off x="6310330" y="3261070"/>
          <a:ext cx="24494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Valley Of Death – need investors</a:t>
          </a:r>
        </a:p>
      </dsp:txBody>
      <dsp:txXfrm>
        <a:off x="6310330" y="3261070"/>
        <a:ext cx="2449499" cy="720000"/>
      </dsp:txXfrm>
    </dsp:sp>
    <dsp:sp modelId="{EC179F24-BB7F-44D0-89B9-4F337A8CBAD5}">
      <dsp:nvSpPr>
        <dsp:cNvPr id="0" name=""/>
        <dsp:cNvSpPr/>
      </dsp:nvSpPr>
      <dsp:spPr>
        <a:xfrm>
          <a:off x="9666145" y="1301470"/>
          <a:ext cx="1494194" cy="1494194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BC212C-3B5B-4A73-AC52-C5C2250D6A30}">
      <dsp:nvSpPr>
        <dsp:cNvPr id="0" name=""/>
        <dsp:cNvSpPr/>
      </dsp:nvSpPr>
      <dsp:spPr>
        <a:xfrm>
          <a:off x="9984580" y="1619905"/>
          <a:ext cx="857324" cy="85732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906FC-9958-4D96-BA7C-14A38B2DB226}">
      <dsp:nvSpPr>
        <dsp:cNvPr id="0" name=""/>
        <dsp:cNvSpPr/>
      </dsp:nvSpPr>
      <dsp:spPr>
        <a:xfrm>
          <a:off x="9188492" y="3261070"/>
          <a:ext cx="244949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/>
            <a:t>Investors invest only in companies </a:t>
          </a:r>
        </a:p>
      </dsp:txBody>
      <dsp:txXfrm>
        <a:off x="9188492" y="3261070"/>
        <a:ext cx="244949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65FED-8BB6-6149-BECA-50C0DFAAE3C6}">
      <dsp:nvSpPr>
        <dsp:cNvPr id="0" name=""/>
        <dsp:cNvSpPr/>
      </dsp:nvSpPr>
      <dsp:spPr>
        <a:xfrm>
          <a:off x="0" y="3344229"/>
          <a:ext cx="5914968" cy="740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4</a:t>
          </a:r>
          <a:r>
            <a:rPr lang="en-GB" sz="2600" kern="1200" baseline="30000" dirty="0"/>
            <a:t>th</a:t>
          </a:r>
          <a:r>
            <a:rPr lang="en-GB" sz="2600" kern="1200" dirty="0"/>
            <a:t> Publication</a:t>
          </a:r>
        </a:p>
      </dsp:txBody>
      <dsp:txXfrm>
        <a:off x="0" y="3344229"/>
        <a:ext cx="5914968" cy="740500"/>
      </dsp:txXfrm>
    </dsp:sp>
    <dsp:sp modelId="{E8A00B64-CDDA-2B40-BC67-1C646775DB74}">
      <dsp:nvSpPr>
        <dsp:cNvPr id="0" name=""/>
        <dsp:cNvSpPr/>
      </dsp:nvSpPr>
      <dsp:spPr>
        <a:xfrm rot="10800000">
          <a:off x="0" y="2256967"/>
          <a:ext cx="5914968" cy="113888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3</a:t>
          </a:r>
          <a:r>
            <a:rPr lang="en-GB" sz="2600" kern="1200" baseline="30000" dirty="0"/>
            <a:t>rd</a:t>
          </a:r>
          <a:r>
            <a:rPr lang="en-GB" sz="2600" kern="1200" dirty="0"/>
            <a:t> Patent filing</a:t>
          </a:r>
        </a:p>
      </dsp:txBody>
      <dsp:txXfrm rot="10800000">
        <a:off x="0" y="2256967"/>
        <a:ext cx="5914968" cy="740016"/>
      </dsp:txXfrm>
    </dsp:sp>
    <dsp:sp modelId="{CBA3A49D-FD6B-C748-9899-26E0B064E57F}">
      <dsp:nvSpPr>
        <dsp:cNvPr id="0" name=""/>
        <dsp:cNvSpPr/>
      </dsp:nvSpPr>
      <dsp:spPr>
        <a:xfrm rot="10800000">
          <a:off x="0" y="1129185"/>
          <a:ext cx="5914968" cy="113888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2</a:t>
          </a:r>
          <a:r>
            <a:rPr lang="en-GB" sz="2600" kern="1200" baseline="30000" dirty="0"/>
            <a:t>nd</a:t>
          </a:r>
          <a:r>
            <a:rPr lang="en-GB" sz="2600" kern="1200" dirty="0"/>
            <a:t> Disclosure</a:t>
          </a:r>
        </a:p>
      </dsp:txBody>
      <dsp:txXfrm rot="10800000">
        <a:off x="0" y="1129185"/>
        <a:ext cx="5914968" cy="740016"/>
      </dsp:txXfrm>
    </dsp:sp>
    <dsp:sp modelId="{0F20F5A3-BF61-AC43-91AF-BF1C57728B1D}">
      <dsp:nvSpPr>
        <dsp:cNvPr id="0" name=""/>
        <dsp:cNvSpPr/>
      </dsp:nvSpPr>
      <dsp:spPr>
        <a:xfrm rot="10800000">
          <a:off x="0" y="1402"/>
          <a:ext cx="5914968" cy="113888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1</a:t>
          </a:r>
          <a:r>
            <a:rPr lang="en-GB" sz="2600" kern="1200" baseline="30000" dirty="0"/>
            <a:t>st</a:t>
          </a:r>
          <a:r>
            <a:rPr lang="en-GB" sz="2600" kern="1200" dirty="0"/>
            <a:t> Research Finding</a:t>
          </a:r>
        </a:p>
      </dsp:txBody>
      <dsp:txXfrm rot="10800000">
        <a:off x="0" y="1402"/>
        <a:ext cx="5914968" cy="7400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3B131-7ADF-714F-9D49-903A588E1E98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726CA-B2DD-004E-AB08-B29CE5B9035B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0088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726CA-B2DD-004E-AB08-B29CE5B9035B}" type="slidenum">
              <a:rPr lang="en-HU" smtClean="0"/>
              <a:t>3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1931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9726CA-B2DD-004E-AB08-B29CE5B9035B}" type="slidenum">
              <a:rPr lang="en-HU" smtClean="0"/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1889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29263-DBCD-3CDD-8018-D3B90A2C0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5A778-D340-7650-D1CB-83C43A23B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C3200-AB51-E249-875A-132613C3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4BA43E-D4D2-D234-F615-E635B2A76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00754-31C2-ACD1-BCB0-BB3671B76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8748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4BEA-72A4-09BB-7593-C1010DDA7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9C838-3A3C-73C9-545F-463DB4210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9859F4-C19C-B6A3-D13F-682FFEB54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A02D4-C394-6F10-26C4-7CB2D64E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D5C8-A858-0450-3DA0-4A1C2176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13097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DBFBDE-AA3B-4B33-418B-2D19ECFFA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1A80B-5117-6236-9832-4D542FCF5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24E77-B0AA-6E02-625F-BBA25D26B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35EEB-11F0-267F-0C51-A9701620E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975C-38C3-C171-5025-B284A2EF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0120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0FFC-9B7E-1CC1-12AB-20D224B9D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B6052-0C1B-237D-7C74-DD5157076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D7A8D-3B34-A1C5-1031-09DDC7118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D9838-5FD0-3CCB-9931-FCC90BC73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D2A10-5C8A-F5BB-3D22-C7E5D74A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17350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0650-8C04-E3C9-DC73-D8E1CD173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4B8288-E6E7-BB20-DDB9-A9E8B76C8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63F71-B73E-56F6-1664-9BDAAF47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53ADD-87FF-0886-BA1F-7BB60A5A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9F1B7-ED0A-1E09-1CD4-6BCA0AF5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183878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9D4A5-7FCF-E830-F131-177963FFF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F3F11-7F30-B38E-FFDB-E48899ACF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AACBB-4CFA-6775-7010-B619C4F59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38F80-E843-2A4E-F00D-5BCBD9E8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F2DC0-8DF6-7923-B505-9FB3A8D9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D5F17-8C68-F6D6-8F94-46ED82AE9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12167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9997F-248B-39CE-86F1-AD006751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E96B8-3CAB-FF2E-D91E-8102840DD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486A7-6DBC-3361-5546-0AB609135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BFB94D-E51D-72BE-8A38-35DDDA589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EBA7B-ED90-0A8F-4601-DC83F40724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2B64F4-BBBE-8430-0A96-EB1A57E8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4A45F-EBE4-8281-60F2-A9502C162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C8342E-95C6-5D0D-E083-C4D82B52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5495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039E0-009B-A8F8-5533-B340187D7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EDC7C9-0BAE-81AC-4AA2-D5C11E56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A3245-7E97-49F4-BA6E-D766FE14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D9BD14-3D33-3BE0-C4EF-1E28078A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7187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12779-FE5E-D013-3738-D104BACB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C2D500-4A5E-CA87-BEDC-BB8FF93E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90C5F-E5E3-84D8-2BBE-C5EBBFA9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24809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18D94-E5A9-0F18-C3AD-5A3F5B68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B03B1-1545-7825-F985-0343882CB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EEF45B-DF48-DC25-8863-04E083B3C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75D66-284C-0717-4EAC-75C2FAA0B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07712-3205-9847-27B8-5CFEBA2B6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D2F753-FC14-3E2C-E246-4852FE3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07164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9ED3-1428-FB19-A4A8-02585677C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7DFE2E-03B3-C7FB-04E5-7480FE0C0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68E93-8A30-8023-7490-0CA346BB9A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BB3FB-F250-667E-561D-3A6398E63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AC96C-2AA2-EE46-B9C4-3E123CDA8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9982A5-6E5E-BEFD-6647-BBCB2BF2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551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78AC20-C79D-F856-330D-B110973A8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D7E4C-2367-7E89-46D7-9C05DC609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1CF4D-CF7F-9143-EF60-6E1075AC1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A883FD-1FA5-FC4C-A8EE-57228CA4CA1E}" type="datetimeFigureOut">
              <a:rPr lang="en-HU" smtClean="0"/>
              <a:t>2026. 06. 02.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0BC26-1844-5294-BC6F-FA010EC922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28F1A-76D7-27BB-6E8A-7399D98FE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A4205F-33DA-F342-A361-9F49D270D605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981199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61A13-CFC5-1032-F6B7-31DD1EC710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51992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B3812-365D-100E-1939-51269DF1EF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>
                <a:solidFill>
                  <a:schemeClr val="bg1"/>
                </a:solidFill>
              </a:rPr>
              <a:t>S</a:t>
            </a:r>
            <a:r>
              <a:rPr lang="en-HU" sz="4800" dirty="0">
                <a:solidFill>
                  <a:schemeClr val="bg1"/>
                </a:solidFill>
              </a:rPr>
              <a:t>pin-offs and Investors in Biotech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FEED2-7064-874D-47EF-F13362B74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HU" sz="2000" dirty="0">
                <a:solidFill>
                  <a:schemeClr val="bg1"/>
                </a:solidFill>
              </a:rPr>
              <a:t>SZBK – 02.06.2026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8C4558-FD4C-D795-5C06-873899E20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1"/>
          <a:stretch>
            <a:fillRect/>
          </a:stretch>
        </p:blipFill>
        <p:spPr bwMode="auto">
          <a:xfrm>
            <a:off x="8401136" y="5251832"/>
            <a:ext cx="2832100" cy="108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18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C5B14D-EBAA-2CC4-5B32-E936FD732343}"/>
              </a:ext>
            </a:extLst>
          </p:cNvPr>
          <p:cNvSpPr/>
          <p:nvPr/>
        </p:nvSpPr>
        <p:spPr>
          <a:xfrm>
            <a:off x="0" y="5057"/>
            <a:ext cx="12192000" cy="127325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9C837D-4D41-4BF2-DE82-817B4589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57"/>
            <a:ext cx="10515600" cy="1325563"/>
          </a:xfrm>
        </p:spPr>
        <p:txBody>
          <a:bodyPr/>
          <a:lstStyle/>
          <a:p>
            <a:r>
              <a:rPr lang="en-HU" dirty="0">
                <a:solidFill>
                  <a:schemeClr val="bg1"/>
                </a:solidFill>
              </a:rPr>
              <a:t>Problem with TRL – In Which You Invest?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E6C9D1-71EA-54D0-ADDF-163FEAF64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942705"/>
            <a:ext cx="5181600" cy="3550170"/>
          </a:xfrm>
        </p:spPr>
        <p:txBody>
          <a:bodyPr/>
          <a:lstStyle/>
          <a:p>
            <a:r>
              <a:rPr lang="en-GB" dirty="0"/>
              <a:t>Working prototype</a:t>
            </a:r>
          </a:p>
          <a:p>
            <a:r>
              <a:rPr lang="en-GB" dirty="0"/>
              <a:t>No customer identified</a:t>
            </a:r>
          </a:p>
          <a:p>
            <a:r>
              <a:rPr lang="en-GB" dirty="0"/>
              <a:t>Submitted patent application</a:t>
            </a:r>
          </a:p>
          <a:p>
            <a:r>
              <a:rPr lang="en-GB" dirty="0"/>
              <a:t>No business model</a:t>
            </a:r>
          </a:p>
          <a:p>
            <a:r>
              <a:rPr lang="en-GB" dirty="0"/>
              <a:t>No regulatory knowledge</a:t>
            </a:r>
            <a:endParaRPr lang="en-H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E72A3B-CD13-59A7-FAD7-6926BA88C1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5328" y="2942705"/>
            <a:ext cx="5181600" cy="3234258"/>
          </a:xfrm>
        </p:spPr>
        <p:txBody>
          <a:bodyPr/>
          <a:lstStyle/>
          <a:p>
            <a:r>
              <a:rPr lang="en-GB" dirty="0"/>
              <a:t>Early proof of concept</a:t>
            </a:r>
          </a:p>
          <a:p>
            <a:r>
              <a:rPr lang="en-GB" dirty="0"/>
              <a:t>Clear customer</a:t>
            </a:r>
          </a:p>
          <a:p>
            <a:r>
              <a:rPr lang="en-GB" dirty="0"/>
              <a:t>Strong moat</a:t>
            </a:r>
          </a:p>
          <a:p>
            <a:r>
              <a:rPr lang="en-GB" dirty="0"/>
              <a:t>Industry partner</a:t>
            </a:r>
          </a:p>
          <a:p>
            <a:r>
              <a:rPr lang="en-GB" dirty="0"/>
              <a:t>Regulatory strategy</a:t>
            </a:r>
            <a:endParaRPr lang="en-HU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5F2DED-F1FD-4E98-E267-3DFE269851F3}"/>
              </a:ext>
            </a:extLst>
          </p:cNvPr>
          <p:cNvGrpSpPr/>
          <p:nvPr/>
        </p:nvGrpSpPr>
        <p:grpSpPr>
          <a:xfrm>
            <a:off x="1233050" y="1685546"/>
            <a:ext cx="8494230" cy="1142154"/>
            <a:chOff x="1233050" y="1685546"/>
            <a:chExt cx="8494230" cy="1142154"/>
          </a:xfrm>
        </p:grpSpPr>
        <p:pic>
          <p:nvPicPr>
            <p:cNvPr id="10" name="Picture 4" descr="Gold Banner PNG Transparent Background, Free Download #40205 - FreeIconsPNG">
              <a:extLst>
                <a:ext uri="{FF2B5EF4-FFF2-40B4-BE49-F238E27FC236}">
                  <a16:creationId xmlns:a16="http://schemas.microsoft.com/office/drawing/2014/main" id="{015CDBD7-206B-7675-7D98-C45559060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3050" y="1685546"/>
              <a:ext cx="3358342" cy="112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Gold Banner PNG Transparent Background, Free Download #40205 - FreeIconsPNG">
              <a:extLst>
                <a:ext uri="{FF2B5EF4-FFF2-40B4-BE49-F238E27FC236}">
                  <a16:creationId xmlns:a16="http://schemas.microsoft.com/office/drawing/2014/main" id="{EA5185A8-3ADB-370B-AA5B-12797C0099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938" y="1704754"/>
              <a:ext cx="3358342" cy="11229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01FB56-5450-C61B-5E1C-7EF5D9EF8EA7}"/>
                </a:ext>
              </a:extLst>
            </p:cNvPr>
            <p:cNvSpPr txBox="1"/>
            <p:nvPr/>
          </p:nvSpPr>
          <p:spPr>
            <a:xfrm>
              <a:off x="2454053" y="1785354"/>
              <a:ext cx="974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>
                  <a:latin typeface="Britannic Bold" panose="020B0903060703020204" pitchFamily="34" charset="77"/>
                </a:rPr>
                <a:t>TRL 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8A5FA0-712B-B2DD-2985-95079389E3BB}"/>
                </a:ext>
              </a:extLst>
            </p:cNvPr>
            <p:cNvSpPr txBox="1"/>
            <p:nvPr/>
          </p:nvSpPr>
          <p:spPr>
            <a:xfrm>
              <a:off x="7504035" y="1785354"/>
              <a:ext cx="9749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sz="2400" dirty="0">
                  <a:latin typeface="Britannic Bold" panose="020B0903060703020204" pitchFamily="34" charset="77"/>
                </a:rPr>
                <a:t>TRL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483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/>
      <p:bldP spid="6" grpId="0" uiExpan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8F81C-BFCB-60F8-096C-02E44C4E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</a:t>
            </a:r>
            <a:r>
              <a:rPr lang="en-HU" dirty="0"/>
              <a:t>nderstanding Investors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86AC3-3E6A-24D6-522D-8BD8DB7F129E}"/>
              </a:ext>
            </a:extLst>
          </p:cNvPr>
          <p:cNvSpPr txBox="1"/>
          <p:nvPr/>
        </p:nvSpPr>
        <p:spPr>
          <a:xfrm>
            <a:off x="838200" y="1452654"/>
            <a:ext cx="4628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dirty="0"/>
              <a:t>3F – Family, friends and fools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A87C83-5CED-0127-FA37-CCBCC7A3AE58}"/>
              </a:ext>
            </a:extLst>
          </p:cNvPr>
          <p:cNvGrpSpPr/>
          <p:nvPr/>
        </p:nvGrpSpPr>
        <p:grpSpPr>
          <a:xfrm>
            <a:off x="8485907" y="2014814"/>
            <a:ext cx="3517666" cy="4480837"/>
            <a:chOff x="8485907" y="2014814"/>
            <a:chExt cx="3517666" cy="4480837"/>
          </a:xfrm>
        </p:grpSpPr>
        <p:sp>
          <p:nvSpPr>
            <p:cNvPr id="10" name="Content Placeholder 5">
              <a:extLst>
                <a:ext uri="{FF2B5EF4-FFF2-40B4-BE49-F238E27FC236}">
                  <a16:creationId xmlns:a16="http://schemas.microsoft.com/office/drawing/2014/main" id="{AD2E2244-52AC-E570-C556-C016776F00AF}"/>
                </a:ext>
              </a:extLst>
            </p:cNvPr>
            <p:cNvSpPr txBox="1">
              <a:spLocks/>
            </p:cNvSpPr>
            <p:nvPr/>
          </p:nvSpPr>
          <p:spPr>
            <a:xfrm>
              <a:off x="8485907" y="2579749"/>
              <a:ext cx="3517666" cy="3915902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HU" sz="2400" dirty="0">
                  <a:solidFill>
                    <a:schemeClr val="bg1"/>
                  </a:solidFill>
                </a:rPr>
                <a:t>Fund</a:t>
              </a:r>
            </a:p>
            <a:p>
              <a:r>
                <a:rPr lang="en-HU" sz="2400" dirty="0">
                  <a:solidFill>
                    <a:schemeClr val="bg1"/>
                  </a:solidFill>
                </a:rPr>
                <a:t>Look for: </a:t>
              </a:r>
            </a:p>
            <a:p>
              <a:pPr lvl="1"/>
              <a:r>
                <a:rPr lang="en-GB" dirty="0">
                  <a:solidFill>
                    <a:schemeClr val="bg1"/>
                  </a:solidFill>
                </a:rPr>
                <a:t>Pre-seed success</a:t>
              </a:r>
            </a:p>
            <a:p>
              <a:r>
                <a:rPr lang="en-GB" sz="2400" dirty="0">
                  <a:solidFill>
                    <a:schemeClr val="bg1"/>
                  </a:solidFill>
                </a:rPr>
                <a:t>Bridging between Big VC”</a:t>
              </a:r>
            </a:p>
            <a:p>
              <a:endParaRPr lang="en-GB" sz="2400" dirty="0">
                <a:solidFill>
                  <a:schemeClr val="bg1"/>
                </a:solidFill>
              </a:endParaRPr>
            </a:p>
            <a:p>
              <a:pPr marL="0" indent="0">
                <a:buNone/>
              </a:pPr>
              <a:r>
                <a:rPr lang="en-GB" sz="2400" dirty="0">
                  <a:solidFill>
                    <a:schemeClr val="bg1"/>
                  </a:solidFill>
                </a:rPr>
                <a:t>“I believe </a:t>
              </a:r>
              <a:r>
                <a:rPr lang="en-GB" sz="2400" b="1" dirty="0">
                  <a:solidFill>
                    <a:schemeClr val="bg1"/>
                  </a:solidFill>
                </a:rPr>
                <a:t>this can become big”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06D47F-7F32-0A44-B309-3C2D1527773D}"/>
                </a:ext>
              </a:extLst>
            </p:cNvPr>
            <p:cNvSpPr txBox="1"/>
            <p:nvPr/>
          </p:nvSpPr>
          <p:spPr>
            <a:xfrm>
              <a:off x="8485907" y="2014814"/>
              <a:ext cx="3517666" cy="461665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HU" sz="2400" b="1" dirty="0">
                  <a:solidFill>
                    <a:schemeClr val="bg1"/>
                  </a:solidFill>
                </a:rPr>
                <a:t>Seed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F96898-F104-0818-8085-AE18335B02FE}"/>
              </a:ext>
            </a:extLst>
          </p:cNvPr>
          <p:cNvGrpSpPr/>
          <p:nvPr/>
        </p:nvGrpSpPr>
        <p:grpSpPr>
          <a:xfrm>
            <a:off x="4459782" y="2014814"/>
            <a:ext cx="3658984" cy="4478061"/>
            <a:chOff x="4459782" y="2014814"/>
            <a:chExt cx="3658984" cy="44780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4F72D3F-73FD-9FB5-7B22-691CE7B95C56}"/>
                </a:ext>
              </a:extLst>
            </p:cNvPr>
            <p:cNvSpPr txBox="1"/>
            <p:nvPr/>
          </p:nvSpPr>
          <p:spPr>
            <a:xfrm>
              <a:off x="4459782" y="2014814"/>
              <a:ext cx="3658984" cy="461665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HU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Pre-Seed</a:t>
              </a:r>
            </a:p>
          </p:txBody>
        </p:sp>
        <p:sp>
          <p:nvSpPr>
            <p:cNvPr id="16" name="Content Placeholder 4">
              <a:extLst>
                <a:ext uri="{FF2B5EF4-FFF2-40B4-BE49-F238E27FC236}">
                  <a16:creationId xmlns:a16="http://schemas.microsoft.com/office/drawing/2014/main" id="{C4D13D5F-BE2D-A732-F5FC-418B52C0D6DE}"/>
                </a:ext>
              </a:extLst>
            </p:cNvPr>
            <p:cNvSpPr txBox="1">
              <a:spLocks/>
            </p:cNvSpPr>
            <p:nvPr/>
          </p:nvSpPr>
          <p:spPr>
            <a:xfrm>
              <a:off x="4459782" y="2576974"/>
              <a:ext cx="3658984" cy="3915901"/>
            </a:xfrm>
            <a:prstGeom prst="rect">
              <a:avLst/>
            </a:prstGeom>
            <a:solidFill>
              <a:schemeClr val="tx2">
                <a:lumMod val="25000"/>
                <a:lumOff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Fund / Accelerator / Family Office /Angel</a:t>
              </a:r>
            </a:p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Look for: </a:t>
              </a:r>
            </a:p>
            <a:p>
              <a:pPr lvl="1"/>
              <a:r>
                <a:rPr lang="en-GB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Problem identified</a:t>
              </a:r>
            </a:p>
            <a:p>
              <a:pPr lvl="1"/>
              <a:r>
                <a:rPr lang="en-GB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Initial IP</a:t>
              </a:r>
            </a:p>
            <a:p>
              <a:pPr lvl="1"/>
              <a:r>
                <a:rPr lang="en-GB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Market opportunity</a:t>
              </a:r>
            </a:p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Company is a must – equity stake</a:t>
              </a:r>
            </a:p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“I believe </a:t>
              </a:r>
              <a:r>
                <a:rPr lang="en-GB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in this opportunity”</a:t>
              </a:r>
            </a:p>
            <a:p>
              <a:endParaRPr lang="en-GB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HU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B6F485B-AF20-42FC-7308-80D0CD6FE61C}"/>
              </a:ext>
            </a:extLst>
          </p:cNvPr>
          <p:cNvSpPr txBox="1"/>
          <p:nvPr/>
        </p:nvSpPr>
        <p:spPr>
          <a:xfrm>
            <a:off x="8329353" y="3108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U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3BF809-5B1D-419A-BF63-D45514351D23}"/>
              </a:ext>
            </a:extLst>
          </p:cNvPr>
          <p:cNvGrpSpPr/>
          <p:nvPr/>
        </p:nvGrpSpPr>
        <p:grpSpPr>
          <a:xfrm>
            <a:off x="188427" y="2030178"/>
            <a:ext cx="3904213" cy="4462697"/>
            <a:chOff x="188427" y="2030178"/>
            <a:chExt cx="3904213" cy="446269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AE8448C-7140-B868-D203-0E8FD136C5C6}"/>
                </a:ext>
              </a:extLst>
            </p:cNvPr>
            <p:cNvSpPr txBox="1"/>
            <p:nvPr/>
          </p:nvSpPr>
          <p:spPr>
            <a:xfrm>
              <a:off x="188427" y="2030178"/>
              <a:ext cx="3904213" cy="461665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HU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Angel</a:t>
              </a:r>
            </a:p>
          </p:txBody>
        </p:sp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4A89A205-1FD9-83AF-6D9D-1E33262EF59A}"/>
                </a:ext>
              </a:extLst>
            </p:cNvPr>
            <p:cNvSpPr txBox="1">
              <a:spLocks/>
            </p:cNvSpPr>
            <p:nvPr/>
          </p:nvSpPr>
          <p:spPr>
            <a:xfrm>
              <a:off x="188427" y="2576974"/>
              <a:ext cx="3904213" cy="3915901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Former entrepreneur/ Executive/Industry expert/Wealthy individual</a:t>
              </a:r>
            </a:p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Look for:</a:t>
              </a:r>
            </a:p>
            <a:p>
              <a:pPr lvl="1"/>
              <a:r>
                <a:rPr lang="en-GB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Team</a:t>
              </a:r>
            </a:p>
            <a:p>
              <a:pPr lvl="1"/>
              <a:r>
                <a:rPr lang="en-GB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Founder quality</a:t>
              </a:r>
            </a:p>
            <a:p>
              <a:pPr lvl="1"/>
              <a:r>
                <a:rPr lang="en-GB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Vision</a:t>
              </a:r>
            </a:p>
            <a:p>
              <a:pPr lvl="1"/>
              <a:r>
                <a:rPr lang="en-GB" sz="20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Personal trust</a:t>
              </a:r>
            </a:p>
            <a:p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“I believe in this </a:t>
              </a:r>
              <a:r>
                <a:rPr lang="en-GB" sz="2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team</a:t>
              </a:r>
              <a:r>
                <a:rPr lang="en-GB" sz="24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”</a:t>
              </a:r>
            </a:p>
            <a:p>
              <a:endPara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endParaRPr lang="en-GB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HU" sz="20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00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214EB-F753-1061-3CF7-2A3B3EE8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58" y="876638"/>
            <a:ext cx="6268770" cy="1536192"/>
          </a:xfrm>
        </p:spPr>
        <p:txBody>
          <a:bodyPr anchor="b">
            <a:normAutofit/>
          </a:bodyPr>
          <a:lstStyle/>
          <a:p>
            <a:r>
              <a:rPr lang="en-HU" sz="5200" dirty="0"/>
              <a:t>But Again… Business Thinking Is Different</a:t>
            </a:r>
          </a:p>
        </p:txBody>
      </p:sp>
      <p:sp>
        <p:nvSpPr>
          <p:cNvPr id="5129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9C4F52-5B1E-6714-EDA6-0227D384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2615184"/>
            <a:ext cx="6268770" cy="4059936"/>
          </a:xfrm>
        </p:spPr>
        <p:txBody>
          <a:bodyPr>
            <a:normAutofit/>
          </a:bodyPr>
          <a:lstStyle/>
          <a:p>
            <a:r>
              <a:rPr lang="en-HU" sz="2400" dirty="0"/>
              <a:t>What is the problem?</a:t>
            </a:r>
          </a:p>
          <a:p>
            <a:r>
              <a:rPr lang="en-HU" sz="2400" dirty="0"/>
              <a:t>Is it a valid problem?</a:t>
            </a:r>
          </a:p>
          <a:p>
            <a:r>
              <a:rPr lang="en-HU" sz="2400" dirty="0"/>
              <a:t>Is it a big problem?</a:t>
            </a:r>
          </a:p>
          <a:p>
            <a:r>
              <a:rPr lang="en-HU" sz="2400" dirty="0"/>
              <a:t>Is the solution unique?</a:t>
            </a:r>
          </a:p>
          <a:p>
            <a:r>
              <a:rPr lang="en-HU" sz="2400" dirty="0"/>
              <a:t>Can it be protected?</a:t>
            </a:r>
          </a:p>
          <a:p>
            <a:r>
              <a:rPr lang="en-HU" sz="2400" dirty="0"/>
              <a:t>What are the alternatives?</a:t>
            </a:r>
          </a:p>
          <a:p>
            <a:r>
              <a:rPr lang="en-HU" sz="2400" dirty="0"/>
              <a:t>Can these guys do it?</a:t>
            </a:r>
          </a:p>
          <a:p>
            <a:r>
              <a:rPr lang="en-HU" sz="2400" dirty="0"/>
              <a:t>Science does not matter… </a:t>
            </a:r>
          </a:p>
          <a:p>
            <a:endParaRPr lang="en-HU" sz="1500" dirty="0"/>
          </a:p>
        </p:txBody>
      </p:sp>
      <p:pic>
        <p:nvPicPr>
          <p:cNvPr id="5122" name="Picture 2" descr="The Art and Science of the Pitch by John Aguilar">
            <a:extLst>
              <a:ext uri="{FF2B5EF4-FFF2-40B4-BE49-F238E27FC236}">
                <a16:creationId xmlns:a16="http://schemas.microsoft.com/office/drawing/2014/main" id="{A0C5B17E-11FF-7F97-E14F-E7CB37F3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13"/>
          <a:stretch>
            <a:fillRect/>
          </a:stretch>
        </p:blipFill>
        <p:spPr bwMode="auto">
          <a:xfrm>
            <a:off x="683642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07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8F6AF-F702-55DB-D366-02E2382C2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568" y="23945"/>
            <a:ext cx="10979139" cy="1325563"/>
          </a:xfrm>
        </p:spPr>
        <p:txBody>
          <a:bodyPr/>
          <a:lstStyle/>
          <a:p>
            <a:r>
              <a:rPr lang="en-HU" dirty="0"/>
              <a:t>Uncomfortable Truth: You Will Be Diluted, But…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51E850-FA9D-B552-4CE5-0E012E9919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30702"/>
              </p:ext>
            </p:extLst>
          </p:nvPr>
        </p:nvGraphicFramePr>
        <p:xfrm>
          <a:off x="555568" y="1526367"/>
          <a:ext cx="2852651" cy="309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F3334D-6A44-5176-825C-03597BB3F6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251045"/>
              </p:ext>
            </p:extLst>
          </p:nvPr>
        </p:nvGraphicFramePr>
        <p:xfrm>
          <a:off x="2872027" y="875377"/>
          <a:ext cx="4521660" cy="4123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D0D329CF-F837-5F9C-3225-6369D3FDE78F}"/>
              </a:ext>
            </a:extLst>
          </p:cNvPr>
          <p:cNvGrpSpPr/>
          <p:nvPr/>
        </p:nvGrpSpPr>
        <p:grpSpPr>
          <a:xfrm>
            <a:off x="778902" y="5203764"/>
            <a:ext cx="3096874" cy="1122556"/>
            <a:chOff x="778902" y="5203764"/>
            <a:chExt cx="3096874" cy="11225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972CBF-29D5-49A5-CB66-5905E5C82A8C}"/>
                </a:ext>
              </a:extLst>
            </p:cNvPr>
            <p:cNvSpPr txBox="1"/>
            <p:nvPr/>
          </p:nvSpPr>
          <p:spPr>
            <a:xfrm>
              <a:off x="778903" y="5203764"/>
              <a:ext cx="3096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dirty="0"/>
                <a:t>Accelerator: 30 Million @30%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955CDC-A31E-FCD4-39D3-67F4118EEAC9}"/>
                </a:ext>
              </a:extLst>
            </p:cNvPr>
            <p:cNvSpPr txBox="1"/>
            <p:nvPr/>
          </p:nvSpPr>
          <p:spPr>
            <a:xfrm>
              <a:off x="778902" y="5580376"/>
              <a:ext cx="2983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dirty="0"/>
                <a:t>Enterprise value: 100 Million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18D496-76E3-9B21-D9FB-0F708B3E1E1B}"/>
                </a:ext>
              </a:extLst>
            </p:cNvPr>
            <p:cNvSpPr txBox="1"/>
            <p:nvPr/>
          </p:nvSpPr>
          <p:spPr>
            <a:xfrm>
              <a:off x="778902" y="5956988"/>
              <a:ext cx="2299027" cy="369332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HU" dirty="0">
                  <a:solidFill>
                    <a:schemeClr val="bg1"/>
                  </a:solidFill>
                </a:rPr>
                <a:t>Your share: 60 Million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FBFDA7-672B-62F9-AAA5-3CD46EFF4166}"/>
              </a:ext>
            </a:extLst>
          </p:cNvPr>
          <p:cNvGrpSpPr/>
          <p:nvPr/>
        </p:nvGrpSpPr>
        <p:grpSpPr>
          <a:xfrm>
            <a:off x="4205397" y="5203764"/>
            <a:ext cx="2983189" cy="1122556"/>
            <a:chOff x="4205397" y="5203764"/>
            <a:chExt cx="2983189" cy="112255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FEE305-BB24-03C2-0A86-3569A76BF927}"/>
                </a:ext>
              </a:extLst>
            </p:cNvPr>
            <p:cNvSpPr txBox="1"/>
            <p:nvPr/>
          </p:nvSpPr>
          <p:spPr>
            <a:xfrm>
              <a:off x="4205397" y="5203764"/>
              <a:ext cx="2910412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HU" dirty="0"/>
                <a:t>VC Fund: 200 Million @40%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21F34D-11BD-BB2E-1DE6-2F492E018A6C}"/>
                </a:ext>
              </a:extLst>
            </p:cNvPr>
            <p:cNvSpPr txBox="1"/>
            <p:nvPr/>
          </p:nvSpPr>
          <p:spPr>
            <a:xfrm>
              <a:off x="4205397" y="5580376"/>
              <a:ext cx="2983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dirty="0"/>
                <a:t>Enterprise value: 500 Million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CFA546-EF9D-D682-2AC1-9B621148833E}"/>
                </a:ext>
              </a:extLst>
            </p:cNvPr>
            <p:cNvSpPr txBox="1"/>
            <p:nvPr/>
          </p:nvSpPr>
          <p:spPr>
            <a:xfrm>
              <a:off x="4205397" y="5956988"/>
              <a:ext cx="2422458" cy="369332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HU" dirty="0">
                  <a:solidFill>
                    <a:schemeClr val="bg1"/>
                  </a:solidFill>
                </a:rPr>
                <a:t>Your share: 180 Million</a:t>
              </a:r>
            </a:p>
          </p:txBody>
        </p:sp>
      </p:grp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B0B9646-B046-C197-BDB1-D01497011F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004322"/>
              </p:ext>
            </p:extLst>
          </p:nvPr>
        </p:nvGraphicFramePr>
        <p:xfrm>
          <a:off x="6857494" y="892002"/>
          <a:ext cx="4513158" cy="3883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18E4446A-595A-E3FF-3CF0-9D801031AFC6}"/>
              </a:ext>
            </a:extLst>
          </p:cNvPr>
          <p:cNvGrpSpPr/>
          <p:nvPr/>
        </p:nvGrpSpPr>
        <p:grpSpPr>
          <a:xfrm>
            <a:off x="7902844" y="5203764"/>
            <a:ext cx="3172343" cy="1122556"/>
            <a:chOff x="7902844" y="5203764"/>
            <a:chExt cx="3172343" cy="112255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5A3BD8-36C9-227F-45ED-3EDBD1D555E8}"/>
                </a:ext>
              </a:extLst>
            </p:cNvPr>
            <p:cNvSpPr txBox="1"/>
            <p:nvPr/>
          </p:nvSpPr>
          <p:spPr>
            <a:xfrm>
              <a:off x="7902844" y="5203764"/>
              <a:ext cx="3080330" cy="369332"/>
            </a:xfrm>
            <a:prstGeom prst="rect">
              <a:avLst/>
            </a:prstGeom>
            <a:solidFill>
              <a:schemeClr val="accent5"/>
            </a:solidFill>
          </p:spPr>
          <p:txBody>
            <a:bodyPr wrap="none" rtlCol="0">
              <a:spAutoFit/>
            </a:bodyPr>
            <a:lstStyle/>
            <a:p>
              <a:r>
                <a:rPr lang="en-HU" dirty="0">
                  <a:solidFill>
                    <a:schemeClr val="bg1"/>
                  </a:solidFill>
                </a:rPr>
                <a:t>VC Fund 2: 600 Million @30%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E19481-DB03-8E6E-5340-473DDB6F6796}"/>
                </a:ext>
              </a:extLst>
            </p:cNvPr>
            <p:cNvSpPr txBox="1"/>
            <p:nvPr/>
          </p:nvSpPr>
          <p:spPr>
            <a:xfrm>
              <a:off x="7902844" y="5580376"/>
              <a:ext cx="3172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HU" dirty="0"/>
                <a:t>Enterprise value: 2,000 Million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DA2884-1F2C-4BCB-4654-F2D748D62073}"/>
                </a:ext>
              </a:extLst>
            </p:cNvPr>
            <p:cNvSpPr txBox="1"/>
            <p:nvPr/>
          </p:nvSpPr>
          <p:spPr>
            <a:xfrm>
              <a:off x="7902844" y="5956988"/>
              <a:ext cx="2422458" cy="369332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HU" dirty="0">
                  <a:solidFill>
                    <a:schemeClr val="bg1"/>
                  </a:solidFill>
                </a:rPr>
                <a:t>Your share: 500 Million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934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E29C7C0-BBA0-E799-19E3-4415F9EE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" r="37884"/>
          <a:stretch>
            <a:fillRect/>
          </a:stretch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6153" name="Freeform: Shape 6152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155" name="Freeform: Shape 6154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503DBC-9908-136D-D359-D46810CB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HU" sz="2600"/>
              <a:t>How To Set Enterprise Value At Early Stage? Research Center’s Equity?</a:t>
            </a:r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148A5-41ED-A250-51AC-A6C0AF7EE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328" y="2213624"/>
            <a:ext cx="5065776" cy="4309626"/>
          </a:xfrm>
        </p:spPr>
        <p:txBody>
          <a:bodyPr anchor="t">
            <a:noAutofit/>
          </a:bodyPr>
          <a:lstStyle/>
          <a:p>
            <a:r>
              <a:rPr lang="en-GB" sz="2200" dirty="0"/>
              <a:t>P</a:t>
            </a:r>
            <a:r>
              <a:rPr lang="en-HU" sz="2200" dirty="0"/>
              <a:t>re-Money / Post-Money</a:t>
            </a:r>
          </a:p>
          <a:p>
            <a:r>
              <a:rPr lang="en-HU" sz="2200" dirty="0"/>
              <a:t>No exact method - all valuations are based on future revenues</a:t>
            </a:r>
          </a:p>
          <a:p>
            <a:r>
              <a:rPr lang="en-HU" sz="2200" dirty="0"/>
              <a:t>Huge differences between methods</a:t>
            </a:r>
          </a:p>
          <a:p>
            <a:r>
              <a:rPr lang="en-HU" sz="2200" dirty="0"/>
              <a:t>Do not do it!</a:t>
            </a:r>
          </a:p>
          <a:p>
            <a:r>
              <a:rPr lang="en-HU" sz="2200" dirty="0"/>
              <a:t>International Best practice:</a:t>
            </a:r>
          </a:p>
          <a:p>
            <a:pPr lvl="1"/>
            <a:r>
              <a:rPr lang="en-HU" sz="2200" dirty="0"/>
              <a:t>Research Center – single digit share</a:t>
            </a:r>
          </a:p>
          <a:p>
            <a:pPr lvl="1"/>
            <a:r>
              <a:rPr lang="en-HU" sz="2200" i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Driven by policy and NOT negotiations</a:t>
            </a:r>
          </a:p>
          <a:p>
            <a:r>
              <a:rPr lang="en-HU" sz="2200" dirty="0"/>
              <a:t>Early investments – SAFE Method</a:t>
            </a:r>
          </a:p>
        </p:txBody>
      </p:sp>
    </p:spTree>
    <p:extLst>
      <p:ext uri="{BB962C8B-B14F-4D97-AF65-F5344CB8AC3E}">
        <p14:creationId xmlns:p14="http://schemas.microsoft.com/office/powerpoint/2010/main" val="373262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A20AA92-82C5-B009-0DC6-18771B4FC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t="23228" r="2" b="2"/>
          <a:stretch>
            <a:fillRect/>
          </a:stretch>
        </p:blipFill>
        <p:spPr>
          <a:xfrm flipH="1">
            <a:off x="-1191491" y="10"/>
            <a:ext cx="609600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D83DAA-CB94-86CF-2226-79DF49F84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SAFE – Simple Agreement for Future Equity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1FAD5-C565-96CE-E074-08FE342EA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490" y="1825625"/>
            <a:ext cx="4971011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Investor provides cash</a:t>
            </a:r>
          </a:p>
          <a:p>
            <a:r>
              <a:rPr lang="en-GB" dirty="0"/>
              <a:t>No interest rate</a:t>
            </a:r>
          </a:p>
          <a:p>
            <a:r>
              <a:rPr lang="en-GB" dirty="0"/>
              <a:t>Company DOES NOT immediately issue shares</a:t>
            </a:r>
          </a:p>
          <a:p>
            <a:r>
              <a:rPr lang="en-GB" dirty="0"/>
              <a:t>Shares are issued later when a triggering event occurs</a:t>
            </a:r>
          </a:p>
          <a:p>
            <a:r>
              <a:rPr lang="en-GB" dirty="0"/>
              <a:t>Triggering event: When company value can be set with some degree of accuracy</a:t>
            </a:r>
            <a:endParaRPr lang="en-H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1ED6A1-9D5B-93C4-24C1-606A005D2077}"/>
              </a:ext>
            </a:extLst>
          </p:cNvPr>
          <p:cNvSpPr txBox="1">
            <a:spLocks/>
          </p:cNvSpPr>
          <p:nvPr/>
        </p:nvSpPr>
        <p:spPr>
          <a:xfrm>
            <a:off x="6543501" y="1825625"/>
            <a:ext cx="5412971" cy="435133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Example</a:t>
            </a:r>
          </a:p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Accelerator invests 50 </a:t>
            </a:r>
          </a:p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NO equity shares are decided</a:t>
            </a:r>
          </a:p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Project goes well, VC Fund wants to participate</a:t>
            </a:r>
          </a:p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VC Fund invests 100 @ 25%</a:t>
            </a:r>
          </a:p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Company value: 400</a:t>
            </a:r>
          </a:p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Accelerator share = 50/400= 12,5%</a:t>
            </a:r>
          </a:p>
          <a:p>
            <a:pPr marL="0" indent="0">
              <a:buNone/>
            </a:pPr>
            <a:r>
              <a:rPr lang="en-GB" sz="17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(It is not this simple, but this is the logic) </a:t>
            </a:r>
            <a:endParaRPr lang="en-HU" sz="17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BC0C2-D53C-3E23-D368-E7E134CE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3749B35-7259-CEB8-EE17-390A6D53A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</a:blip>
          <a:srcRect/>
          <a:stretch/>
        </p:blipFill>
        <p:spPr bwMode="auto">
          <a:xfrm>
            <a:off x="20" y="15246"/>
            <a:ext cx="12191980" cy="682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E3D12C-1C15-9712-2078-CBB46C6D37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07223"/>
            <a:ext cx="9144000" cy="290051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</a:rPr>
              <a:t>YOU GOT THIS!!!</a:t>
            </a:r>
            <a:endParaRPr lang="en-H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746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0151-17E0-E75C-D9A3-1A20E9C5F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HU" dirty="0"/>
            </a:br>
            <a:r>
              <a:rPr lang="en-HU" dirty="0"/>
              <a:t>Business Readiness Level: </a:t>
            </a:r>
            <a:r>
              <a:rPr lang="en-HU" dirty="0">
                <a:solidFill>
                  <a:srgbClr val="FF0000"/>
                </a:solidFill>
              </a:rPr>
              <a:t>Can Somebody Make Money Out Of It? </a:t>
            </a:r>
            <a:br>
              <a:rPr lang="en-HU" dirty="0"/>
            </a:b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2F52F-C8BB-5F94-1346-392104A53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HU" dirty="0"/>
              <a:t>BRL 1: Significant problem identified</a:t>
            </a:r>
          </a:p>
          <a:p>
            <a:r>
              <a:rPr lang="en-HU" dirty="0"/>
              <a:t>BRL 2: Potential customers interviewed and identified</a:t>
            </a:r>
          </a:p>
          <a:p>
            <a:r>
              <a:rPr lang="en-HU" dirty="0"/>
              <a:t>BRL 3: Market fit</a:t>
            </a:r>
          </a:p>
          <a:p>
            <a:r>
              <a:rPr lang="en-HU" dirty="0"/>
              <a:t>BRL 4: Market assessment/Competitor Analysis/Business model</a:t>
            </a:r>
          </a:p>
          <a:p>
            <a:r>
              <a:rPr lang="en-HU" dirty="0"/>
              <a:t>BRL 5: Patent/Freedom-To-Operate assessed</a:t>
            </a:r>
          </a:p>
          <a:p>
            <a:r>
              <a:rPr lang="en-HU" dirty="0"/>
              <a:t>BRL 6: Early pilot – customers engaged</a:t>
            </a:r>
          </a:p>
          <a:p>
            <a:r>
              <a:rPr lang="en-HU" dirty="0"/>
              <a:t>BRL 7: Investor readiness (Series B/C)</a:t>
            </a:r>
          </a:p>
          <a:p>
            <a:r>
              <a:rPr lang="en-HU" dirty="0"/>
              <a:t>BRL 8: Market entry ready</a:t>
            </a:r>
          </a:p>
          <a:p>
            <a:r>
              <a:rPr lang="en-HU" dirty="0"/>
              <a:t>BRL 9: Commercialisation </a:t>
            </a:r>
          </a:p>
        </p:txBody>
      </p:sp>
    </p:spTree>
    <p:extLst>
      <p:ext uri="{BB962C8B-B14F-4D97-AF65-F5344CB8AC3E}">
        <p14:creationId xmlns:p14="http://schemas.microsoft.com/office/powerpoint/2010/main" val="1323263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000491-D153-CEE4-B265-C5D61EB8F4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119561" y="0"/>
            <a:ext cx="457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4B9799-DF41-EAC1-F37B-6276D1287A8B}"/>
              </a:ext>
            </a:extLst>
          </p:cNvPr>
          <p:cNvSpPr/>
          <p:nvPr/>
        </p:nvSpPr>
        <p:spPr>
          <a:xfrm>
            <a:off x="0" y="1"/>
            <a:ext cx="12818225" cy="16906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2609D9-7241-EAE8-9084-15DA7B40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69" y="247431"/>
            <a:ext cx="10515600" cy="1325563"/>
          </a:xfrm>
        </p:spPr>
        <p:txBody>
          <a:bodyPr/>
          <a:lstStyle/>
          <a:p>
            <a:r>
              <a:rPr lang="en-HU" dirty="0">
                <a:solidFill>
                  <a:schemeClr val="bg1"/>
                </a:solidFill>
              </a:rPr>
              <a:t>Scientific And Business Way Of Thinking Is Entirely Different</a:t>
            </a:r>
          </a:p>
        </p:txBody>
      </p:sp>
      <p:pic>
        <p:nvPicPr>
          <p:cNvPr id="6" name="Picture 2" descr="Cartoon scientist - stock vector. Illustration of research - 7846508">
            <a:extLst>
              <a:ext uri="{FF2B5EF4-FFF2-40B4-BE49-F238E27FC236}">
                <a16:creationId xmlns:a16="http://schemas.microsoft.com/office/drawing/2014/main" id="{0D7B1D0E-8E54-ADA8-CFFA-34B01B2F6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5000" l="3791" r="94945">
                        <a14:foregroundMark x1="6793" y1="34778" x2="7109" y2="48000"/>
                        <a14:foregroundMark x1="80569" y1="69000" x2="87204" y2="69222"/>
                        <a14:foregroundMark x1="87204" y1="69222" x2="87836" y2="69000"/>
                        <a14:foregroundMark x1="89731" y1="64667" x2="94945" y2="65333"/>
                        <a14:foregroundMark x1="77409" y1="64111" x2="91153" y2="62667"/>
                        <a14:foregroundMark x1="42970" y1="15667" x2="64455" y2="11000"/>
                        <a14:foregroundMark x1="64455" y1="11000" x2="76935" y2="11667"/>
                        <a14:foregroundMark x1="76935" y1="11667" x2="82938" y2="19222"/>
                        <a14:foregroundMark x1="82938" y1="19222" x2="83570" y2="22333"/>
                        <a14:foregroundMark x1="52923" y1="6000" x2="59558" y2="9111"/>
                        <a14:foregroundMark x1="59558" y1="9111" x2="59716" y2="9111"/>
                        <a14:foregroundMark x1="48183" y1="9111" x2="81675" y2="10222"/>
                        <a14:foregroundMark x1="81675" y1="10222" x2="83570" y2="11333"/>
                        <a14:foregroundMark x1="80885" y1="16333" x2="82622" y2="26667"/>
                        <a14:foregroundMark x1="78831" y1="30556" x2="84360" y2="27222"/>
                        <a14:foregroundMark x1="84360" y1="27222" x2="88626" y2="22222"/>
                        <a14:foregroundMark x1="88626" y1="22222" x2="90047" y2="18222"/>
                        <a14:foregroundMark x1="72354" y1="7000" x2="72354" y2="7000"/>
                        <a14:foregroundMark x1="43286" y1="92222" x2="43286" y2="92222"/>
                        <a14:foregroundMark x1="69036" y1="94222" x2="69036" y2="94222"/>
                        <a14:foregroundMark x1="69036" y1="94222" x2="69036" y2="94222"/>
                        <a14:foregroundMark x1="72354" y1="95111" x2="72354" y2="95111"/>
                        <a14:foregroundMark x1="3791" y1="42333" x2="3791" y2="4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160" y="4899920"/>
            <a:ext cx="1029542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usinessman cartoon Images - Free Download on Freepik">
            <a:extLst>
              <a:ext uri="{FF2B5EF4-FFF2-40B4-BE49-F238E27FC236}">
                <a16:creationId xmlns:a16="http://schemas.microsoft.com/office/drawing/2014/main" id="{AB32C450-8008-B530-159F-00F591B9D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54" b="97343" l="5000" r="96351">
                        <a14:foregroundMark x1="81892" y1="59345" x2="81892" y2="59345"/>
                        <a14:foregroundMark x1="78108" y1="56244" x2="67297" y2="77945"/>
                        <a14:foregroundMark x1="67297" y1="77945" x2="67297" y2="78388"/>
                        <a14:foregroundMark x1="79595" y1="81222" x2="79595" y2="81222"/>
                        <a14:foregroundMark x1="79595" y1="57484" x2="66486" y2="60850"/>
                        <a14:foregroundMark x1="66486" y1="60850" x2="73919" y2="74934"/>
                        <a14:foregroundMark x1="73919" y1="74934" x2="68649" y2="90965"/>
                        <a14:foregroundMark x1="86622" y1="51284" x2="90811" y2="56067"/>
                        <a14:foregroundMark x1="90811" y1="56067" x2="92568" y2="66608"/>
                        <a14:foregroundMark x1="92568" y1="66608" x2="72432" y2="93268"/>
                        <a14:foregroundMark x1="72432" y1="93268" x2="72432" y2="93268"/>
                        <a14:foregroundMark x1="67297" y1="97166" x2="60135" y2="97343"/>
                        <a14:foregroundMark x1="64459" y1="32684" x2="53784" y2="33038"/>
                        <a14:foregroundMark x1="61622" y1="7617" x2="55811" y2="11249"/>
                        <a14:foregroundMark x1="55811" y1="11249" x2="55676" y2="11337"/>
                        <a14:foregroundMark x1="64865" y1="46944" x2="51216" y2="58105"/>
                        <a14:foregroundMark x1="49324" y1="46501" x2="46892" y2="57484"/>
                        <a14:foregroundMark x1="37973" y1="50664" x2="32973" y2="65545"/>
                        <a14:foregroundMark x1="26081" y1="81488" x2="26081" y2="81488"/>
                        <a14:foregroundMark x1="8378" y1="60762" x2="8378" y2="60762"/>
                        <a14:foregroundMark x1="7973" y1="70328" x2="7973" y2="70328"/>
                        <a14:foregroundMark x1="7432" y1="59699" x2="7432" y2="59699"/>
                        <a14:foregroundMark x1="7027" y1="70062" x2="7027" y2="70062"/>
                        <a14:foregroundMark x1="5135" y1="59522" x2="5135" y2="59522"/>
                        <a14:foregroundMark x1="50000" y1="6643" x2="50000" y2="6643"/>
                        <a14:foregroundMark x1="96351" y1="54119" x2="96351" y2="54119"/>
                        <a14:foregroundMark x1="61081" y1="7883" x2="61081" y2="7883"/>
                        <a14:foregroundMark x1="58514" y1="7883" x2="55676" y2="11160"/>
                        <a14:foregroundMark x1="78108" y1="13818" x2="78108" y2="17360"/>
                        <a14:foregroundMark x1="40270" y1="13020" x2="40270" y2="16298"/>
                        <a14:foregroundMark x1="64459" y1="19663" x2="60405" y2="198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447" y="677862"/>
            <a:ext cx="1037222" cy="15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408806-6135-6115-5158-9D6D15B882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2702" y="1911925"/>
            <a:ext cx="4817098" cy="4351338"/>
          </a:xfrm>
        </p:spPr>
        <p:txBody>
          <a:bodyPr>
            <a:normAutofit lnSpcReduction="10000"/>
          </a:bodyPr>
          <a:lstStyle/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Want to know</a:t>
            </a:r>
          </a:p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Strong evidence</a:t>
            </a:r>
          </a:p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Details, complex systems, explaning all miniscule phenomenon</a:t>
            </a:r>
          </a:p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Perfect solution – 5.0</a:t>
            </a:r>
          </a:p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Motivation – Curiosity (Fame)</a:t>
            </a:r>
          </a:p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Autonomy, individual work</a:t>
            </a:r>
          </a:p>
          <a:p>
            <a:r>
              <a:rPr lang="en-HU" dirty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</a:p>
          <a:p>
            <a:endParaRPr lang="en-HU" dirty="0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BA3B158-3320-73BC-F1EF-DD8FF53F915A}"/>
              </a:ext>
            </a:extLst>
          </p:cNvPr>
          <p:cNvSpPr txBox="1">
            <a:spLocks/>
          </p:cNvSpPr>
          <p:nvPr/>
        </p:nvSpPr>
        <p:spPr>
          <a:xfrm>
            <a:off x="6019800" y="194517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to know</a:t>
            </a:r>
          </a:p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 is worse than a bad decision</a:t>
            </a:r>
          </a:p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things only, save me from details</a:t>
            </a:r>
          </a:p>
          <a:p>
            <a:endParaRPr lang="en-H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</a:t>
            </a:r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Beta version</a:t>
            </a:r>
          </a:p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 – Problem solving, beating competition and greed  </a:t>
            </a:r>
          </a:p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work, duty delegation</a:t>
            </a:r>
          </a:p>
          <a:p>
            <a:r>
              <a:rPr lang="en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</p:txBody>
      </p:sp>
    </p:spTree>
    <p:extLst>
      <p:ext uri="{BB962C8B-B14F-4D97-AF65-F5344CB8AC3E}">
        <p14:creationId xmlns:p14="http://schemas.microsoft.com/office/powerpoint/2010/main" val="5161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95EC83-3163-6BB2-903E-7C893EDF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985" y="349112"/>
            <a:ext cx="10044023" cy="877729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dirty="0">
                <a:solidFill>
                  <a:srgbClr val="FFFFFF"/>
                </a:solidFill>
              </a:rPr>
              <a:t>S</a:t>
            </a:r>
            <a:r>
              <a:rPr lang="en-HU" sz="4000" dirty="0">
                <a:solidFill>
                  <a:srgbClr val="FFFFFF"/>
                </a:solidFill>
              </a:rPr>
              <a:t>tartups Matter… Matter a Lot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F90F81CF-EE20-1E8C-5332-BE2C0E23E4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608283"/>
              </p:ext>
            </p:extLst>
          </p:nvPr>
        </p:nvGraphicFramePr>
        <p:xfrm>
          <a:off x="-2" y="1575459"/>
          <a:ext cx="12191998" cy="5282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06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EFA854B-5ED1-4781-A3BD-6123E8A88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C9DEA66-FC76-4AFB-83E4-3587F7D81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4F5FFE5-2021-42B5-9C87-CB16D07BAA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D02356B-19D3-4AEB-8029-0858B096AB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1324015-46F7-4903-9309-EFFFD41EC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A544204-216A-439E-BA17-B2E571601C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8954361-ADBB-4615-B72F-F17C79CBF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B93D38F-4685-4641-B653-322D53E69F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E086081-E379-4C34-BEC5-3C9AF4649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BC212C-3B5B-4A73-AC52-C5C2250D6A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179F24-BB7F-44D0-89B9-4F337A8CBA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95906FC-9958-4D96-BA7C-14A38B2DB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518011-0240-6C18-37CC-84403977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437"/>
          <a:stretch>
            <a:fillRect/>
          </a:stretch>
        </p:blipFill>
        <p:spPr>
          <a:xfrm>
            <a:off x="429768" y="1990043"/>
            <a:ext cx="6702552" cy="4473952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75BE3-E769-438F-54AD-6A03FE889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5468" y="2130965"/>
            <a:ext cx="3455097" cy="3959352"/>
          </a:xfrm>
        </p:spPr>
        <p:txBody>
          <a:bodyPr anchor="ctr">
            <a:normAutofit fontScale="92500" lnSpcReduction="10000"/>
          </a:bodyPr>
          <a:lstStyle/>
          <a:p>
            <a:r>
              <a:rPr lang="en-HU" dirty="0"/>
              <a:t>94,000+ companies</a:t>
            </a:r>
          </a:p>
          <a:p>
            <a:r>
              <a:rPr lang="en-HU" dirty="0"/>
              <a:t>9 million employees</a:t>
            </a:r>
          </a:p>
          <a:p>
            <a:r>
              <a:rPr lang="en-HU" dirty="0"/>
              <a:t>57K founding rounds by 11K investors</a:t>
            </a:r>
          </a:p>
          <a:p>
            <a:r>
              <a:rPr lang="en-HU" dirty="0"/>
              <a:t>257K (!!!) med- and biotech patents (2024)</a:t>
            </a:r>
          </a:p>
          <a:p>
            <a:r>
              <a:rPr lang="en-HU" dirty="0"/>
              <a:t>68 Companies raised over USD 100 million in 2024</a:t>
            </a:r>
            <a:endParaRPr lang="en-HU" sz="1800" dirty="0"/>
          </a:p>
          <a:p>
            <a:endParaRPr lang="en-HU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275269-5DAE-167C-88A1-FBF47422FC17}"/>
              </a:ext>
            </a:extLst>
          </p:cNvPr>
          <p:cNvSpPr/>
          <p:nvPr/>
        </p:nvSpPr>
        <p:spPr>
          <a:xfrm>
            <a:off x="0" y="15618"/>
            <a:ext cx="12192000" cy="16906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3600" dirty="0"/>
              <a:t>Biotech Is One Of The Most Active Ecosystems </a:t>
            </a:r>
          </a:p>
        </p:txBody>
      </p:sp>
    </p:spTree>
    <p:extLst>
      <p:ext uri="{BB962C8B-B14F-4D97-AF65-F5344CB8AC3E}">
        <p14:creationId xmlns:p14="http://schemas.microsoft.com/office/powerpoint/2010/main" val="212818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8A80ED-240A-7B62-618A-C2B7AE3971DF}"/>
              </a:ext>
            </a:extLst>
          </p:cNvPr>
          <p:cNvSpPr/>
          <p:nvPr/>
        </p:nvSpPr>
        <p:spPr>
          <a:xfrm>
            <a:off x="1" y="1"/>
            <a:ext cx="12192000" cy="169068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AAD9F5-71FE-97EA-6518-420071B0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Y</a:t>
            </a:r>
            <a:r>
              <a:rPr lang="en-HU" dirty="0">
                <a:solidFill>
                  <a:schemeClr val="bg1"/>
                </a:solidFill>
              </a:rPr>
              <a:t>ou Have Three Ways To 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5A052-6550-18B4-E5B7-C8DF2D2BE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338" y="4580859"/>
            <a:ext cx="2553393" cy="1883785"/>
          </a:xfrm>
        </p:spPr>
        <p:txBody>
          <a:bodyPr/>
          <a:lstStyle/>
          <a:p>
            <a:r>
              <a:rPr lang="en-HU" b="1" dirty="0"/>
              <a:t>Publish</a:t>
            </a:r>
          </a:p>
          <a:p>
            <a:pPr lvl="1"/>
            <a:r>
              <a:rPr lang="en-HU" dirty="0"/>
              <a:t>Academic fame</a:t>
            </a:r>
          </a:p>
          <a:p>
            <a:pPr lvl="1"/>
            <a:r>
              <a:rPr lang="en-HU" dirty="0"/>
              <a:t>No impact</a:t>
            </a:r>
          </a:p>
        </p:txBody>
      </p:sp>
      <p:pic>
        <p:nvPicPr>
          <p:cNvPr id="2052" name="Picture 4" descr="Publishing Generic Blue icon | Freepik">
            <a:extLst>
              <a:ext uri="{FF2B5EF4-FFF2-40B4-BE49-F238E27FC236}">
                <a16:creationId xmlns:a16="http://schemas.microsoft.com/office/drawing/2014/main" id="{B07DAF34-8F6F-BC24-FAA0-992601866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820" y="1935985"/>
            <a:ext cx="2400430" cy="24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2EE2F4-BF13-784A-A1E0-CA30EAB9CC02}"/>
              </a:ext>
            </a:extLst>
          </p:cNvPr>
          <p:cNvGrpSpPr/>
          <p:nvPr/>
        </p:nvGrpSpPr>
        <p:grpSpPr>
          <a:xfrm>
            <a:off x="4952304" y="2206047"/>
            <a:ext cx="2553393" cy="4255943"/>
            <a:chOff x="4952304" y="2206047"/>
            <a:chExt cx="2553393" cy="4255943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EEABFEE2-F996-9BD1-3550-8362067C981D}"/>
                </a:ext>
              </a:extLst>
            </p:cNvPr>
            <p:cNvSpPr txBox="1">
              <a:spLocks/>
            </p:cNvSpPr>
            <p:nvPr/>
          </p:nvSpPr>
          <p:spPr>
            <a:xfrm>
              <a:off x="4952304" y="4578204"/>
              <a:ext cx="2553393" cy="18837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HU" b="1" dirty="0"/>
                <a:t>License</a:t>
              </a:r>
            </a:p>
            <a:p>
              <a:pPr lvl="1"/>
              <a:r>
                <a:rPr lang="en-HU" dirty="0"/>
                <a:t>Lower risk</a:t>
              </a:r>
            </a:p>
            <a:p>
              <a:pPr lvl="1"/>
              <a:r>
                <a:rPr lang="en-HU" dirty="0"/>
                <a:t>No control</a:t>
              </a:r>
            </a:p>
            <a:p>
              <a:pPr lvl="1"/>
              <a:r>
                <a:rPr lang="en-HU" dirty="0"/>
                <a:t>Early, but limited revenue</a:t>
              </a:r>
            </a:p>
          </p:txBody>
        </p:sp>
        <p:pic>
          <p:nvPicPr>
            <p:cNvPr id="2054" name="Picture 6" descr="Licensing - Free business icons">
              <a:extLst>
                <a:ext uri="{FF2B5EF4-FFF2-40B4-BE49-F238E27FC236}">
                  <a16:creationId xmlns:a16="http://schemas.microsoft.com/office/drawing/2014/main" id="{856D9C43-497C-1F8A-AB03-463F424312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7459" y="2206047"/>
              <a:ext cx="2043084" cy="204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C6FE048-D020-1223-5253-EC4112CC349E}"/>
              </a:ext>
            </a:extLst>
          </p:cNvPr>
          <p:cNvGrpSpPr/>
          <p:nvPr/>
        </p:nvGrpSpPr>
        <p:grpSpPr>
          <a:xfrm>
            <a:off x="8417612" y="2206047"/>
            <a:ext cx="2553393" cy="4074939"/>
            <a:chOff x="8417612" y="2206047"/>
            <a:chExt cx="2553393" cy="4074939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B5ABE9F8-CFC0-4434-464A-A3A1B30A59A1}"/>
                </a:ext>
              </a:extLst>
            </p:cNvPr>
            <p:cNvSpPr txBox="1">
              <a:spLocks/>
            </p:cNvSpPr>
            <p:nvPr/>
          </p:nvSpPr>
          <p:spPr>
            <a:xfrm>
              <a:off x="8417612" y="4578204"/>
              <a:ext cx="2553393" cy="17027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HU" b="1" dirty="0"/>
                <a:t>Startup</a:t>
              </a:r>
            </a:p>
            <a:p>
              <a:pPr lvl="1"/>
              <a:r>
                <a:rPr lang="en-HU" dirty="0"/>
                <a:t>Highest impact</a:t>
              </a:r>
            </a:p>
            <a:p>
              <a:pPr lvl="1"/>
              <a:r>
                <a:rPr lang="en-HU" dirty="0"/>
                <a:t>Highest risk</a:t>
              </a:r>
            </a:p>
            <a:p>
              <a:pPr lvl="1"/>
              <a:r>
                <a:rPr lang="en-HU" dirty="0"/>
                <a:t>Need investor</a:t>
              </a:r>
            </a:p>
          </p:txBody>
        </p:sp>
        <p:pic>
          <p:nvPicPr>
            <p:cNvPr id="2056" name="Picture 8" descr="Startup - Free interface icons">
              <a:extLst>
                <a:ext uri="{FF2B5EF4-FFF2-40B4-BE49-F238E27FC236}">
                  <a16:creationId xmlns:a16="http://schemas.microsoft.com/office/drawing/2014/main" id="{00E546DD-FD22-4F41-CBD4-CE20E9F089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2767" y="2206047"/>
              <a:ext cx="2043084" cy="2043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381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531B1-B461-A276-852C-F13971963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 dirty="0"/>
              <a:t>Publishing And Inventing Are NOT Mutually Exclusive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357E67A2-BEDA-49DE-8023-C44E19A6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6121" y="1210971"/>
            <a:ext cx="4390504" cy="4542378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HU" dirty="0"/>
              <a:t>Ambidextrous Scientists:</a:t>
            </a:r>
          </a:p>
          <a:p>
            <a:pPr marL="0" indent="0">
              <a:buNone/>
            </a:pPr>
            <a:endParaRPr lang="en-HU" dirty="0"/>
          </a:p>
          <a:p>
            <a:r>
              <a:rPr lang="en-HU" dirty="0"/>
              <a:t>Likely professors</a:t>
            </a:r>
          </a:p>
          <a:p>
            <a:r>
              <a:rPr lang="en-HU" dirty="0"/>
              <a:t>Extensive collaboration with </a:t>
            </a:r>
            <a:r>
              <a:rPr lang="en-HU" dirty="0">
                <a:solidFill>
                  <a:srgbClr val="FF0000"/>
                </a:solidFill>
              </a:rPr>
              <a:t>other</a:t>
            </a:r>
            <a:r>
              <a:rPr lang="en-HU" dirty="0"/>
              <a:t> institutes</a:t>
            </a:r>
          </a:p>
          <a:p>
            <a:r>
              <a:rPr lang="en-HU" dirty="0"/>
              <a:t>Connections to industry</a:t>
            </a:r>
          </a:p>
          <a:p>
            <a:r>
              <a:rPr lang="en-HU" dirty="0"/>
              <a:t>Connections to investors</a:t>
            </a:r>
          </a:p>
          <a:p>
            <a:endParaRPr lang="en-HU" dirty="0"/>
          </a:p>
          <a:p>
            <a:pPr marL="0" indent="0">
              <a:buNone/>
            </a:pPr>
            <a:r>
              <a:rPr lang="en-HU" dirty="0"/>
              <a:t>SOCIAL CAPITAL IS HIGH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317142-1F29-AA48-8780-E76B5FD19CC8}"/>
              </a:ext>
            </a:extLst>
          </p:cNvPr>
          <p:cNvSpPr txBox="1"/>
          <p:nvPr/>
        </p:nvSpPr>
        <p:spPr>
          <a:xfrm>
            <a:off x="581890" y="6176963"/>
            <a:ext cx="11313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U" dirty="0"/>
              <a:t>https://www.researchgate.net/publication/223165658_Are_Patenting_Scientists_the_Better_Scholars_An_Exploratory_Comparison_of_Inventor-authors_with_their_Non-inventing_Peers_in_Nano-science_and_Technology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CC1FF4-9B24-AD00-6B59-3C720AF9E764}"/>
              </a:ext>
            </a:extLst>
          </p:cNvPr>
          <p:cNvSpPr/>
          <p:nvPr/>
        </p:nvSpPr>
        <p:spPr>
          <a:xfrm>
            <a:off x="3345874" y="2414841"/>
            <a:ext cx="1712422" cy="16126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dirty="0">
                <a:solidFill>
                  <a:schemeClr val="tx1"/>
                </a:solidFill>
              </a:rPr>
              <a:t>Ambidextrous</a:t>
            </a:r>
          </a:p>
          <a:p>
            <a:pPr algn="ctr"/>
            <a:r>
              <a:rPr lang="en-HU" dirty="0">
                <a:solidFill>
                  <a:schemeClr val="tx1"/>
                </a:solidFill>
              </a:rPr>
              <a:t>Scientist</a:t>
            </a:r>
          </a:p>
          <a:p>
            <a:pPr algn="ctr"/>
            <a:endParaRPr lang="en-HU" dirty="0">
              <a:solidFill>
                <a:schemeClr val="tx1"/>
              </a:solidFill>
            </a:endParaRPr>
          </a:p>
          <a:p>
            <a:pPr algn="ctr"/>
            <a:r>
              <a:rPr lang="en-HU" dirty="0">
                <a:solidFill>
                  <a:schemeClr val="tx1"/>
                </a:solidFill>
              </a:rPr>
              <a:t>4,2%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E9CB76-9967-5519-F28D-33CAD9331EAF}"/>
              </a:ext>
            </a:extLst>
          </p:cNvPr>
          <p:cNvSpPr/>
          <p:nvPr/>
        </p:nvSpPr>
        <p:spPr>
          <a:xfrm>
            <a:off x="5210696" y="2414840"/>
            <a:ext cx="1712422" cy="16126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1600" dirty="0"/>
              <a:t>Impactful scientist</a:t>
            </a:r>
          </a:p>
          <a:p>
            <a:pPr algn="ctr"/>
            <a:endParaRPr lang="en-HU" sz="1600" dirty="0"/>
          </a:p>
          <a:p>
            <a:pPr algn="ctr"/>
            <a:r>
              <a:rPr lang="en-HU" dirty="0"/>
              <a:t>27,4%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A6C4C-94B3-D5D4-CCAF-C8F19118F722}"/>
              </a:ext>
            </a:extLst>
          </p:cNvPr>
          <p:cNvSpPr/>
          <p:nvPr/>
        </p:nvSpPr>
        <p:spPr>
          <a:xfrm>
            <a:off x="5210696" y="4140681"/>
            <a:ext cx="1712422" cy="16126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1600" dirty="0"/>
              <a:t>Normal scientist</a:t>
            </a:r>
          </a:p>
          <a:p>
            <a:pPr algn="ctr"/>
            <a:endParaRPr lang="en-HU" dirty="0"/>
          </a:p>
          <a:p>
            <a:pPr algn="ctr"/>
            <a:r>
              <a:rPr lang="en-HU" dirty="0"/>
              <a:t>62,2%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C5A74-70B6-EC9E-12E2-1AECFBEB03B2}"/>
              </a:ext>
            </a:extLst>
          </p:cNvPr>
          <p:cNvSpPr/>
          <p:nvPr/>
        </p:nvSpPr>
        <p:spPr>
          <a:xfrm>
            <a:off x="3345874" y="4140680"/>
            <a:ext cx="1712422" cy="16126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1600" dirty="0"/>
              <a:t>Commercialising Scientist</a:t>
            </a:r>
          </a:p>
          <a:p>
            <a:pPr algn="ctr"/>
            <a:endParaRPr lang="en-HU" sz="1600" dirty="0"/>
          </a:p>
          <a:p>
            <a:pPr algn="ctr"/>
            <a:r>
              <a:rPr lang="en-HU" dirty="0"/>
              <a:t>6,2%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DF1879-F1E3-0372-F98E-8B7EF61E9913}"/>
              </a:ext>
            </a:extLst>
          </p:cNvPr>
          <p:cNvGrpSpPr/>
          <p:nvPr/>
        </p:nvGrpSpPr>
        <p:grpSpPr>
          <a:xfrm>
            <a:off x="3345874" y="1210971"/>
            <a:ext cx="3560618" cy="1026416"/>
            <a:chOff x="4542904" y="1177721"/>
            <a:chExt cx="3560618" cy="102641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9981D0C-9ECB-6F4E-2885-994E7F32EE67}"/>
                </a:ext>
              </a:extLst>
            </p:cNvPr>
            <p:cNvSpPr/>
            <p:nvPr/>
          </p:nvSpPr>
          <p:spPr>
            <a:xfrm>
              <a:off x="4542904" y="1177721"/>
              <a:ext cx="3560618" cy="5129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COMMERCIALISATION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37B552-61CD-3F85-1B89-18BAF0958E97}"/>
                </a:ext>
              </a:extLst>
            </p:cNvPr>
            <p:cNvSpPr/>
            <p:nvPr/>
          </p:nvSpPr>
          <p:spPr>
            <a:xfrm>
              <a:off x="4542904" y="1803858"/>
              <a:ext cx="1712422" cy="400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dirty="0">
                  <a:solidFill>
                    <a:schemeClr val="tx1"/>
                  </a:solidFill>
                </a:rPr>
                <a:t>High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6408C2-53F7-4A1C-F44B-1378BB9C5351}"/>
                </a:ext>
              </a:extLst>
            </p:cNvPr>
            <p:cNvSpPr/>
            <p:nvPr/>
          </p:nvSpPr>
          <p:spPr>
            <a:xfrm>
              <a:off x="6391100" y="1803858"/>
              <a:ext cx="1712422" cy="400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dirty="0">
                  <a:solidFill>
                    <a:schemeClr val="tx1"/>
                  </a:solidFill>
                </a:rPr>
                <a:t>Low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7B60C1-2FB3-63CE-F513-8C3C738722B4}"/>
              </a:ext>
            </a:extLst>
          </p:cNvPr>
          <p:cNvGrpSpPr/>
          <p:nvPr/>
        </p:nvGrpSpPr>
        <p:grpSpPr>
          <a:xfrm>
            <a:off x="1973573" y="2414839"/>
            <a:ext cx="1059475" cy="3338510"/>
            <a:chOff x="3170603" y="2381589"/>
            <a:chExt cx="1059475" cy="333851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C893F2-85BD-5650-B237-78057149DAAC}"/>
                </a:ext>
              </a:extLst>
            </p:cNvPr>
            <p:cNvSpPr/>
            <p:nvPr/>
          </p:nvSpPr>
          <p:spPr>
            <a:xfrm>
              <a:off x="3170603" y="2381590"/>
              <a:ext cx="562496" cy="33385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P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U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B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L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I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C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A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T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I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O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N</a:t>
              </a:r>
            </a:p>
            <a:p>
              <a:pPr algn="ctr"/>
              <a:r>
                <a:rPr lang="en-HU" b="1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4353E9-E191-BBCD-9A0A-334DA4445D32}"/>
                </a:ext>
              </a:extLst>
            </p:cNvPr>
            <p:cNvSpPr/>
            <p:nvPr/>
          </p:nvSpPr>
          <p:spPr>
            <a:xfrm rot="16200000">
              <a:off x="3223604" y="2987784"/>
              <a:ext cx="1612670" cy="400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dirty="0">
                  <a:solidFill>
                    <a:schemeClr val="tx1"/>
                  </a:solidFill>
                </a:rPr>
                <a:t>High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7587595-3EE8-820F-747D-09A9636864C7}"/>
                </a:ext>
              </a:extLst>
            </p:cNvPr>
            <p:cNvSpPr/>
            <p:nvPr/>
          </p:nvSpPr>
          <p:spPr>
            <a:xfrm rot="16200000">
              <a:off x="3223604" y="4713625"/>
              <a:ext cx="1612668" cy="400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HU" dirty="0">
                  <a:solidFill>
                    <a:schemeClr val="tx1"/>
                  </a:solidFill>
                </a:rPr>
                <a:t>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74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1" uiExpand="1" build="p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7B85875-3639-F4DE-C041-D7AF132CEB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flipH="1">
            <a:off x="0" y="0"/>
            <a:ext cx="4582286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3ECA50A-E213-C876-39E3-1B20D3919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1"/>
          <a:stretch>
            <a:fillRect/>
          </a:stretch>
        </p:blipFill>
        <p:spPr bwMode="auto">
          <a:xfrm>
            <a:off x="8822624" y="4302327"/>
            <a:ext cx="1728389" cy="6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F0043A-F13A-D17B-FB41-822C6A4A9B01}"/>
              </a:ext>
            </a:extLst>
          </p:cNvPr>
          <p:cNvSpPr/>
          <p:nvPr/>
        </p:nvSpPr>
        <p:spPr>
          <a:xfrm>
            <a:off x="3" y="-33250"/>
            <a:ext cx="12192000" cy="127325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10A4BF-8E8B-86E3-7AA3-44B15521CA65}"/>
              </a:ext>
            </a:extLst>
          </p:cNvPr>
          <p:cNvSpPr txBox="1"/>
          <p:nvPr/>
        </p:nvSpPr>
        <p:spPr>
          <a:xfrm>
            <a:off x="9097220" y="6227785"/>
            <a:ext cx="2256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/>
              <a:t>Waiting For Answer…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AF16F-2F21-4AF7-9A54-2DB7B5C46524}"/>
              </a:ext>
            </a:extLst>
          </p:cNvPr>
          <p:cNvSpPr txBox="1"/>
          <p:nvPr/>
        </p:nvSpPr>
        <p:spPr>
          <a:xfrm>
            <a:off x="8855630" y="4963189"/>
            <a:ext cx="1728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dirty="0"/>
              <a:t>We will manage AND pay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30092E5-AE12-659F-73B8-C9FB30C71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4842640"/>
              </p:ext>
            </p:extLst>
          </p:nvPr>
        </p:nvGraphicFramePr>
        <p:xfrm>
          <a:off x="2472175" y="2013319"/>
          <a:ext cx="5914968" cy="412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790DA27-54C4-CB1C-1B24-2AB7F38B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3733"/>
            <a:ext cx="11353800" cy="675534"/>
          </a:xfrm>
        </p:spPr>
        <p:txBody>
          <a:bodyPr>
            <a:normAutofit fontScale="90000"/>
          </a:bodyPr>
          <a:lstStyle/>
          <a:p>
            <a:pPr algn="ctr"/>
            <a:r>
              <a:rPr lang="en-HU" dirty="0">
                <a:solidFill>
                  <a:schemeClr val="bg1"/>
                </a:solidFill>
              </a:rPr>
              <a:t>Sequence Is Key</a:t>
            </a:r>
          </a:p>
        </p:txBody>
      </p:sp>
    </p:spTree>
    <p:extLst>
      <p:ext uri="{BB962C8B-B14F-4D97-AF65-F5344CB8AC3E}">
        <p14:creationId xmlns:p14="http://schemas.microsoft.com/office/powerpoint/2010/main" val="14549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20F5A3-BF61-AC43-91AF-BF1C57728B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A3A49D-FD6B-C748-9899-26E0B064E5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A00B64-CDDA-2B40-BC67-1C646775DB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065FED-8BB6-6149-BECA-50C0DFAAE3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91DE1-8F8E-44B1-2191-E01F1EE4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HU" dirty="0"/>
              <a:t>Does My Invention Qualify For Startup?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ED712-F809-01D6-4AC6-208BB7D05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GB" dirty="0"/>
              <a:t>Is there a real problem?</a:t>
            </a:r>
          </a:p>
          <a:p>
            <a:r>
              <a:rPr lang="en-GB" dirty="0"/>
              <a:t>Who will pay?</a:t>
            </a:r>
          </a:p>
          <a:p>
            <a:r>
              <a:rPr lang="en-GB" dirty="0"/>
              <a:t>Is the solution significantly better?</a:t>
            </a:r>
          </a:p>
          <a:p>
            <a:r>
              <a:rPr lang="en-GB" dirty="0"/>
              <a:t>What are the alternatives?</a:t>
            </a:r>
          </a:p>
          <a:p>
            <a:r>
              <a:rPr lang="en-GB" dirty="0"/>
              <a:t>Can it be protected?</a:t>
            </a:r>
          </a:p>
          <a:p>
            <a:r>
              <a:rPr lang="en-GB" dirty="0"/>
              <a:t>Can it become a large business?</a:t>
            </a:r>
            <a:endParaRPr lang="en-HU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A694B68-4471-3819-A412-08F3985F3D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28" r="2" b="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338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E838B1-E39D-F7BD-6A73-D3DBA61D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28" r="2" b="2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0FF4AD-A960-7695-F12C-EED580BA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/>
              <a:t>Team Matters A Lot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2483D-6A0B-2688-4459-6918FFB9A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9596" cy="4351338"/>
          </a:xfrm>
        </p:spPr>
        <p:txBody>
          <a:bodyPr>
            <a:normAutofit fontScale="92500" lnSpcReduction="10000"/>
          </a:bodyPr>
          <a:lstStyle/>
          <a:p>
            <a:r>
              <a:rPr lang="en-HU" dirty="0"/>
              <a:t>Early Stage Team Is Different</a:t>
            </a:r>
          </a:p>
          <a:p>
            <a:r>
              <a:rPr lang="en-HU" dirty="0"/>
              <a:t>Early Stage Team:</a:t>
            </a:r>
          </a:p>
          <a:p>
            <a:pPr lvl="1"/>
            <a:r>
              <a:rPr lang="en-HU" dirty="0"/>
              <a:t>Sound science experience AND work experience</a:t>
            </a:r>
          </a:p>
          <a:p>
            <a:pPr lvl="1"/>
            <a:r>
              <a:rPr lang="en-HU" dirty="0"/>
              <a:t>Regulatory access</a:t>
            </a:r>
          </a:p>
          <a:p>
            <a:pPr lvl="1"/>
            <a:r>
              <a:rPr lang="en-HU" dirty="0"/>
              <a:t>Business advisor (TTC)</a:t>
            </a:r>
          </a:p>
          <a:p>
            <a:r>
              <a:rPr lang="en-HU" dirty="0"/>
              <a:t>Later:</a:t>
            </a:r>
          </a:p>
          <a:p>
            <a:pPr lvl="1"/>
            <a:r>
              <a:rPr lang="en-HU" dirty="0"/>
              <a:t>Management Skills</a:t>
            </a:r>
          </a:p>
          <a:p>
            <a:pPr lvl="1"/>
            <a:r>
              <a:rPr lang="en-HU" dirty="0"/>
              <a:t>Clinical Expertise</a:t>
            </a:r>
          </a:p>
          <a:p>
            <a:pPr lvl="1"/>
            <a:r>
              <a:rPr lang="en-HU" dirty="0"/>
              <a:t>Business Development Skills</a:t>
            </a:r>
          </a:p>
          <a:p>
            <a:pPr lvl="1"/>
            <a:r>
              <a:rPr lang="en-HU" dirty="0"/>
              <a:t>Fundraising skills</a:t>
            </a:r>
          </a:p>
          <a:p>
            <a:r>
              <a:rPr lang="en-HU" dirty="0"/>
              <a:t>BRL!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8095D3F-96CF-3CB8-9E1E-C6B2917452D3}"/>
              </a:ext>
            </a:extLst>
          </p:cNvPr>
          <p:cNvSpPr txBox="1">
            <a:spLocks/>
          </p:cNvSpPr>
          <p:nvPr/>
        </p:nvSpPr>
        <p:spPr>
          <a:xfrm>
            <a:off x="6096000" y="3429000"/>
            <a:ext cx="3020291" cy="2070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HU" dirty="0"/>
              <a:t>BRL: Business Readiness Level: </a:t>
            </a:r>
            <a:r>
              <a:rPr lang="en-HU" dirty="0">
                <a:solidFill>
                  <a:srgbClr val="FF0000"/>
                </a:solidFill>
              </a:rPr>
              <a:t>Can Somebody Make Money Out Of It? </a:t>
            </a:r>
          </a:p>
        </p:txBody>
      </p:sp>
    </p:spTree>
    <p:extLst>
      <p:ext uri="{BB962C8B-B14F-4D97-AF65-F5344CB8AC3E}">
        <p14:creationId xmlns:p14="http://schemas.microsoft.com/office/powerpoint/2010/main" val="107071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891</Words>
  <Application>Microsoft Macintosh PowerPoint</Application>
  <PresentationFormat>Widescreen</PresentationFormat>
  <Paragraphs>206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Britannic Bold</vt:lpstr>
      <vt:lpstr>Calibri</vt:lpstr>
      <vt:lpstr>Office Theme</vt:lpstr>
      <vt:lpstr>Spin-offs and Investors in Biotech</vt:lpstr>
      <vt:lpstr>Scientific And Business Way Of Thinking Is Entirely Different</vt:lpstr>
      <vt:lpstr>Startups Matter… Matter a Lot</vt:lpstr>
      <vt:lpstr>PowerPoint Presentation</vt:lpstr>
      <vt:lpstr>You Have Three Ways To Go</vt:lpstr>
      <vt:lpstr>Publishing And Inventing Are NOT Mutually Exclusive</vt:lpstr>
      <vt:lpstr>Sequence Is Key</vt:lpstr>
      <vt:lpstr>Does My Invention Qualify For Startup?</vt:lpstr>
      <vt:lpstr>Team Matters A Lot</vt:lpstr>
      <vt:lpstr>Problem with TRL – In Which You Invest?</vt:lpstr>
      <vt:lpstr>Understanding Investors</vt:lpstr>
      <vt:lpstr>But Again… Business Thinking Is Different</vt:lpstr>
      <vt:lpstr>Uncomfortable Truth: You Will Be Diluted, But…</vt:lpstr>
      <vt:lpstr>How To Set Enterprise Value At Early Stage? Research Center’s Equity?</vt:lpstr>
      <vt:lpstr>SAFE – Simple Agreement for Future Equity</vt:lpstr>
      <vt:lpstr>YOU GOT THIS!!!</vt:lpstr>
      <vt:lpstr> Business Readiness Level: Can Somebody Make Money Out Of It?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Erdős Attila</dc:creator>
  <cp:lastModifiedBy>Erdős Attila</cp:lastModifiedBy>
  <cp:revision>11</cp:revision>
  <cp:lastPrinted>2026-06-02T09:34:27Z</cp:lastPrinted>
  <dcterms:created xsi:type="dcterms:W3CDTF">2026-05-29T06:36:44Z</dcterms:created>
  <dcterms:modified xsi:type="dcterms:W3CDTF">2026-06-02T10:47:01Z</dcterms:modified>
</cp:coreProperties>
</file>