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69" r:id="rId3"/>
    <p:sldId id="257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1" r:id="rId17"/>
  </p:sldIdLst>
  <p:sldSz cx="12192000" cy="6858000"/>
  <p:notesSz cx="6858000" cy="9144000"/>
  <p:defaultTextStyle>
    <a:defPPr>
      <a:defRPr lang="en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05"/>
    <p:restoredTop sz="94682"/>
  </p:normalViewPr>
  <p:slideViewPr>
    <p:cSldViewPr snapToGrid="0">
      <p:cViewPr varScale="1">
        <p:scale>
          <a:sx n="68" d="100"/>
          <a:sy n="68" d="100"/>
        </p:scale>
        <p:origin x="216" y="1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E222E-705A-6D4B-9BF3-BFC876AB0CFE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80B65-F7FF-8442-A791-A117915D4735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84219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80B65-F7FF-8442-A791-A117915D4735}" type="slidenum">
              <a:rPr lang="en-HU" smtClean="0"/>
              <a:t>13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660659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BC53A79-1E2D-DD0F-D418-B74EF22260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5980"/>
            <a:ext cx="12209124" cy="68639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9A4346-D5A3-CB99-432C-BD339B979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CB461F-708D-5ACE-EFCD-7DC8AF7B58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04CD9-124B-186A-87A7-D9E5FAB2A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F782C-96EE-649C-A8BB-679B2B3A3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0C5F0-038B-3028-1B9F-0FEE643D0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00B009-2082-A8CE-F071-B2301BD22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2932"/>
          <a:stretch>
            <a:fillRect/>
          </a:stretch>
        </p:blipFill>
        <p:spPr>
          <a:xfrm>
            <a:off x="8161962" y="5771991"/>
            <a:ext cx="2413000" cy="89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2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C1CE8-8E96-8D88-0C24-F0513EC3A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BB9D7A-C643-EF4F-CC5A-C8AD22347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55F51-48C8-F909-D22D-D96CCDFA3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146F3-843E-0189-6D61-C69B8287B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C19BA-45BD-1E80-765F-0DB142E5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540250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FE3A73-B3AF-1B17-47DD-D32522E69D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9FD3F8-2B44-0667-4B5F-B89EEF0D2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F9E1F-9A8E-07AA-47AE-71648D8D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B4F6A-0777-8128-3A47-3DBE883AF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C4611-5932-33E3-9782-C0DBFDCF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93486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A8C29D-132C-F20C-35CF-5E0206958B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848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E77C72-6195-0FD6-7E9D-D96705D78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A96A3-C058-3B92-7FB3-D0D3C3B90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8C6A6-B122-330C-66B5-4913C5E2A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971B5-12C9-0397-2A4F-9E3CAD3CD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FECDA-2846-9425-08F6-18B72E51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79A3FE-9E8D-69B7-E7E8-BCC39373A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8000"/>
          <a:stretch>
            <a:fillRect/>
          </a:stretch>
        </p:blipFill>
        <p:spPr>
          <a:xfrm>
            <a:off x="9363143" y="5777739"/>
            <a:ext cx="2413000" cy="84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9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35561-AE49-57CB-18C0-3536BCA27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8CC53-59A1-F458-BE3B-C28932BA7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329CD-275D-8918-4710-7735C1CB9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52080-CA3A-CA25-833B-1FA3C714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57611-F430-6D8A-3147-BBF94ED14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11032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FA84A-EE2A-8AA2-89AF-9058526EE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4BB6C-AE04-80D3-D1B8-ED7FA1528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42868-A6F6-9A31-D2E7-677ABB1F6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BD199E-B6CC-3F04-7376-B448CC04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DB062-8A78-B566-A011-8C347BDD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81D762-39B9-5532-E179-4E1F9DE19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32463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105E1-03E8-A376-1CF5-D1C6EA73B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F66DB-CC6F-D296-B956-C0EF42E8E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F6632-28BD-84AA-1690-15834054D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6027BB-5499-DCAB-DF09-74FC216641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2ED9D3-F3F9-5216-743B-BAFB5952B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8025F5-99C2-21DE-4D0B-7C961B20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7AB586-556B-547F-FF92-2E20147BD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A2F947-A980-E363-0D26-4DB7AF8EE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9324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14BE0-081D-A122-1E2D-D305E8A3F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919FC3-CC72-F89F-DB46-319A67F92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C65C-E44E-E565-4665-64077A13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A9A90-03E4-BB4B-F5BC-2CB040718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4254321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FD442F-D7E1-F1E9-2386-6BF1FE6CB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FEB96C-8915-2849-51B9-0B678188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A5334-DF18-045B-C827-637BC69E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32831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6286A-DD08-2C77-CA0F-31FCADE46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29CDC-4B8A-550A-B43E-4D1EFFC15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07DAB-054D-EB59-3E47-A3875F2DE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DF857-5AB8-3FE0-522B-758DA851C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78FFC6-A831-1D4F-0EE3-7E96E08A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D52FD-CCD6-A041-E626-11DFF8A3C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607399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B3A9F-91BB-0D42-0F70-F53C0F3F5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8B560A-172E-2BDD-144A-B08A65F168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ACC6E-730F-ED2B-1F25-160E1F52B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F42EA9-9EB3-94D5-A5BB-89F12ECE7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038C32-BF48-4C25-A149-96369177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A2C59A-2B6B-4187-AC0D-714A4C499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1830960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85D80D-81BC-54E1-BC2D-50F01BA3C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889A4-207E-8372-BB4D-1FF3EA2CC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C0547-F9E5-9E37-D49A-C10E1802F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B55D94-5D73-BE46-83D6-8578C0924048}" type="datetimeFigureOut">
              <a:rPr lang="en-HU" smtClean="0"/>
              <a:t>2026. 06. 25.</a:t>
            </a:fld>
            <a:endParaRPr lang="en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78A0C-79D2-F679-7995-4A0E8D4B5E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E56CA-FB64-BEAD-2ED7-0A24F3616C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E04DF8-4FF7-294F-A9F1-EAA0807B054B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54331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AB0FA-7702-6022-6951-04C81573AC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HU" dirty="0"/>
              <a:t>Társadalmi Innováció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608CBB-EEFA-01F5-8CB6-CB1DFD868A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HU" dirty="0"/>
              <a:t>Erdős Attila</a:t>
            </a:r>
          </a:p>
        </p:txBody>
      </p:sp>
    </p:spTree>
    <p:extLst>
      <p:ext uri="{BB962C8B-B14F-4D97-AF65-F5344CB8AC3E}">
        <p14:creationId xmlns:p14="http://schemas.microsoft.com/office/powerpoint/2010/main" val="4029615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2DEA0-5DC7-3199-D3EE-0FE754278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Van olyan innováció, ami gyorsan hasznosult?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D2198-2C28-C24D-27B3-FA6C58B97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HU" dirty="0"/>
              <a:t>Airbnb</a:t>
            </a:r>
          </a:p>
          <a:p>
            <a:pPr lvl="1"/>
            <a:r>
              <a:rPr lang="en-HU" dirty="0"/>
              <a:t>Nincs pénz lakbérre - vendég kell – de ágy sincs</a:t>
            </a:r>
          </a:p>
          <a:p>
            <a:pPr lvl="1"/>
            <a:r>
              <a:rPr lang="en-GB" dirty="0"/>
              <a:t>F</a:t>
            </a:r>
            <a:r>
              <a:rPr lang="en-HU" dirty="0"/>
              <a:t>elfújtak három matracot – Air-Bed &amp; Breakfast</a:t>
            </a:r>
          </a:p>
          <a:p>
            <a:pPr lvl="1"/>
            <a:r>
              <a:rPr lang="en-HU" dirty="0"/>
              <a:t>Az emberek szívesen fizetnek, hogy más kanapéján aludjanak</a:t>
            </a:r>
          </a:p>
          <a:p>
            <a:pPr lvl="1"/>
            <a:r>
              <a:rPr lang="en-HU" dirty="0"/>
              <a:t>2025: 530 millió éjszaka per év</a:t>
            </a:r>
          </a:p>
          <a:p>
            <a:pPr lvl="1"/>
            <a:r>
              <a:rPr lang="en-HU" dirty="0"/>
              <a:t>Tőzsdei árfolyam: Airbnb: 80-90 Mrd, Hilton: 60-70 Mrd USD</a:t>
            </a:r>
          </a:p>
          <a:p>
            <a:r>
              <a:rPr lang="en-HU" dirty="0"/>
              <a:t>Netflix</a:t>
            </a:r>
          </a:p>
          <a:p>
            <a:pPr lvl="1"/>
            <a:r>
              <a:rPr lang="en-HU" dirty="0"/>
              <a:t>DVD kölcsönző – küldd vissza postán</a:t>
            </a:r>
          </a:p>
          <a:p>
            <a:r>
              <a:rPr lang="en-HU" dirty="0"/>
              <a:t>Wikipedia</a:t>
            </a:r>
          </a:p>
          <a:p>
            <a:r>
              <a:rPr lang="en-HU" dirty="0"/>
              <a:t>Tik-Tok</a:t>
            </a:r>
          </a:p>
          <a:p>
            <a:r>
              <a:rPr lang="en-HU" dirty="0"/>
              <a:t>Ice bucket Chall</a:t>
            </a:r>
            <a:r>
              <a:rPr lang="en-GB" dirty="0"/>
              <a:t>e</a:t>
            </a:r>
            <a:r>
              <a:rPr lang="en-HU" dirty="0"/>
              <a:t>nge…  </a:t>
            </a:r>
          </a:p>
          <a:p>
            <a:pPr lvl="1"/>
            <a:r>
              <a:rPr lang="en-HU" dirty="0"/>
              <a:t>8 hét</a:t>
            </a:r>
          </a:p>
          <a:p>
            <a:pPr lvl="1"/>
            <a:r>
              <a:rPr lang="en-HU" dirty="0"/>
              <a:t>17 millió ember</a:t>
            </a:r>
          </a:p>
          <a:p>
            <a:pPr lvl="1"/>
            <a:r>
              <a:rPr lang="en-HU" dirty="0"/>
              <a:t>220 millió dollár</a:t>
            </a:r>
          </a:p>
        </p:txBody>
      </p:sp>
      <p:pic>
        <p:nvPicPr>
          <p:cNvPr id="4" name="Picture 3" descr="Netflix Envelope Png, Transparent Png - kindpng">
            <a:extLst>
              <a:ext uri="{FF2B5EF4-FFF2-40B4-BE49-F238E27FC236}">
                <a16:creationId xmlns:a16="http://schemas.microsoft.com/office/drawing/2014/main" id="{F514DC9A-FE7E-89A5-A6D8-83482E423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124824" y="3105149"/>
            <a:ext cx="2867025" cy="250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8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90A9E-45ED-7E52-EC2C-B86168330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De ezek egyike sem tudományos innováció…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A87FD-B75A-5674-C50C-D39DC16F1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HU" dirty="0"/>
              <a:t>Nem tudunk eleget – még több tudást</a:t>
            </a:r>
          </a:p>
          <a:p>
            <a:pPr lvl="1"/>
            <a:r>
              <a:rPr lang="en-HU" dirty="0"/>
              <a:t>2023: 3,5 millió megjelent tudományos publikáció</a:t>
            </a:r>
          </a:p>
          <a:p>
            <a:pPr lvl="1"/>
            <a:r>
              <a:rPr lang="en-HU" dirty="0"/>
              <a:t>Minden nap 9,000 új cikk</a:t>
            </a:r>
          </a:p>
          <a:p>
            <a:pPr lvl="1"/>
            <a:r>
              <a:rPr lang="en-HU" dirty="0"/>
              <a:t>Minden nap 60-70 ezer új oldal</a:t>
            </a:r>
          </a:p>
          <a:p>
            <a:r>
              <a:rPr lang="en-GB" dirty="0"/>
              <a:t>Maybe we have too much knowledge…</a:t>
            </a:r>
          </a:p>
          <a:p>
            <a:r>
              <a:rPr lang="en-GB" dirty="0"/>
              <a:t>A 21. </a:t>
            </a:r>
            <a:r>
              <a:rPr lang="en-GB" dirty="0" err="1"/>
              <a:t>század</a:t>
            </a:r>
            <a:r>
              <a:rPr lang="en-GB" dirty="0"/>
              <a:t> </a:t>
            </a:r>
            <a:r>
              <a:rPr lang="en-GB" dirty="0" err="1"/>
              <a:t>legfontosabb</a:t>
            </a:r>
            <a:r>
              <a:rPr lang="en-GB" dirty="0"/>
              <a:t> </a:t>
            </a:r>
            <a:r>
              <a:rPr lang="en-GB" dirty="0" err="1"/>
              <a:t>innovációja</a:t>
            </a:r>
            <a:r>
              <a:rPr lang="en-GB" dirty="0"/>
              <a:t> nem </a:t>
            </a:r>
            <a:r>
              <a:rPr lang="en-GB" dirty="0" err="1"/>
              <a:t>új</a:t>
            </a:r>
            <a:r>
              <a:rPr lang="en-GB" dirty="0"/>
              <a:t> </a:t>
            </a:r>
            <a:r>
              <a:rPr lang="en-GB" dirty="0" err="1"/>
              <a:t>tudás</a:t>
            </a:r>
            <a:r>
              <a:rPr lang="en-GB" dirty="0"/>
              <a:t> </a:t>
            </a:r>
            <a:r>
              <a:rPr lang="en-GB" dirty="0" err="1"/>
              <a:t>létrehozása</a:t>
            </a:r>
            <a:r>
              <a:rPr lang="en-GB" dirty="0"/>
              <a:t> </a:t>
            </a:r>
            <a:r>
              <a:rPr lang="en-GB" dirty="0" err="1"/>
              <a:t>lesz</a:t>
            </a:r>
            <a:r>
              <a:rPr lang="en-GB" dirty="0"/>
              <a:t>, </a:t>
            </a:r>
            <a:r>
              <a:rPr lang="en-GB" dirty="0" err="1"/>
              <a:t>hanem</a:t>
            </a:r>
            <a:r>
              <a:rPr lang="en-GB" dirty="0"/>
              <a:t> </a:t>
            </a:r>
            <a:r>
              <a:rPr lang="en-GB" dirty="0" err="1"/>
              <a:t>annak</a:t>
            </a:r>
            <a:r>
              <a:rPr lang="en-GB" dirty="0"/>
              <a:t> </a:t>
            </a:r>
            <a:r>
              <a:rPr lang="en-GB" dirty="0" err="1"/>
              <a:t>kiválasztása</a:t>
            </a:r>
            <a:r>
              <a:rPr lang="en-GB" dirty="0"/>
              <a:t>, </a:t>
            </a:r>
            <a:r>
              <a:rPr lang="en-GB" dirty="0" err="1"/>
              <a:t>hogy</a:t>
            </a:r>
            <a:r>
              <a:rPr lang="en-GB" dirty="0"/>
              <a:t> </a:t>
            </a:r>
            <a:r>
              <a:rPr lang="en-GB" dirty="0" err="1"/>
              <a:t>melyik</a:t>
            </a:r>
            <a:r>
              <a:rPr lang="en-GB" dirty="0"/>
              <a:t> </a:t>
            </a:r>
            <a:r>
              <a:rPr lang="en-GB" dirty="0" err="1"/>
              <a:t>tudásra</a:t>
            </a:r>
            <a:r>
              <a:rPr lang="en-GB" dirty="0"/>
              <a:t> </a:t>
            </a:r>
            <a:r>
              <a:rPr lang="en-GB" dirty="0" err="1"/>
              <a:t>érdemes</a:t>
            </a:r>
            <a:r>
              <a:rPr lang="en-GB" dirty="0"/>
              <a:t> </a:t>
            </a:r>
            <a:r>
              <a:rPr lang="en-GB" dirty="0" err="1"/>
              <a:t>figyelni</a:t>
            </a:r>
            <a:r>
              <a:rPr lang="en-GB" dirty="0"/>
              <a:t>.</a:t>
            </a:r>
          </a:p>
          <a:p>
            <a:r>
              <a:rPr lang="en-GB" dirty="0"/>
              <a:t>Publish or Perish… </a:t>
            </a:r>
            <a:r>
              <a:rPr lang="en-GB" dirty="0" err="1"/>
              <a:t>vagy</a:t>
            </a:r>
            <a:r>
              <a:rPr lang="en-GB" dirty="0"/>
              <a:t> (?) 50 </a:t>
            </a:r>
            <a:r>
              <a:rPr lang="en-GB" dirty="0" err="1"/>
              <a:t>millió</a:t>
            </a:r>
            <a:r>
              <a:rPr lang="en-GB" dirty="0"/>
              <a:t> </a:t>
            </a:r>
            <a:r>
              <a:rPr lang="en-GB" dirty="0" err="1"/>
              <a:t>megmentett</a:t>
            </a:r>
            <a:r>
              <a:rPr lang="en-GB" dirty="0"/>
              <a:t> </a:t>
            </a:r>
            <a:r>
              <a:rPr lang="en-GB" dirty="0" err="1"/>
              <a:t>gyermek</a:t>
            </a:r>
            <a:r>
              <a:rPr lang="en-GB" dirty="0"/>
              <a:t>? (ORT)   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413177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E3899-855A-1EB2-30B0-2E526A0F6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De akkor hogyan lesz egy innováció társdalmilag is sikeres?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77348-74C6-547C-CAFE-860144315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HU" dirty="0"/>
              <a:t>Technikai fejlesztés, forradalmian új tudományos felfedezés?</a:t>
            </a:r>
          </a:p>
          <a:p>
            <a:pPr lvl="1"/>
            <a:r>
              <a:rPr lang="en-HU" dirty="0"/>
              <a:t>Google Glass</a:t>
            </a:r>
          </a:p>
          <a:p>
            <a:pPr lvl="1"/>
            <a:r>
              <a:rPr lang="en-HU" dirty="0"/>
              <a:t>3D televízió</a:t>
            </a:r>
          </a:p>
          <a:p>
            <a:pPr lvl="1"/>
            <a:r>
              <a:rPr lang="en-HU" dirty="0"/>
              <a:t>Nature</a:t>
            </a:r>
          </a:p>
          <a:p>
            <a:pPr marL="0" indent="0" algn="ctr">
              <a:buNone/>
            </a:pPr>
            <a:r>
              <a:rPr lang="en-GB" dirty="0"/>
              <a:t>NEM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3600" b="1" dirty="0">
                <a:solidFill>
                  <a:srgbClr val="FF0000"/>
                </a:solidFill>
              </a:rPr>
              <a:t>A </a:t>
            </a:r>
            <a:r>
              <a:rPr lang="en-GB" sz="3600" b="1" dirty="0" err="1">
                <a:solidFill>
                  <a:srgbClr val="FF0000"/>
                </a:solidFill>
              </a:rPr>
              <a:t>sikeres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társadalmi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innovációk</a:t>
            </a:r>
            <a:r>
              <a:rPr lang="en-GB" sz="3600" b="1" dirty="0">
                <a:solidFill>
                  <a:srgbClr val="FF0000"/>
                </a:solidFill>
              </a:rPr>
              <a:t> nem </a:t>
            </a:r>
            <a:r>
              <a:rPr lang="en-GB" sz="3600" b="1" dirty="0" err="1">
                <a:solidFill>
                  <a:srgbClr val="FF0000"/>
                </a:solidFill>
              </a:rPr>
              <a:t>technológiai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problémát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oldanak</a:t>
            </a:r>
            <a:r>
              <a:rPr lang="en-GB" sz="3600" b="1" dirty="0">
                <a:solidFill>
                  <a:srgbClr val="FF0000"/>
                </a:solidFill>
              </a:rPr>
              <a:t> meg, </a:t>
            </a:r>
            <a:r>
              <a:rPr lang="en-GB" sz="3600" b="1" dirty="0" err="1">
                <a:solidFill>
                  <a:srgbClr val="FF0000"/>
                </a:solidFill>
              </a:rPr>
              <a:t>hanem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az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emberi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viselkedést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változtatják</a:t>
            </a:r>
            <a:r>
              <a:rPr lang="en-GB" sz="3600" b="1" dirty="0">
                <a:solidFill>
                  <a:srgbClr val="FF0000"/>
                </a:solidFill>
              </a:rPr>
              <a:t> meg</a:t>
            </a:r>
            <a:endParaRPr lang="en-H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04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2E748-7A66-498D-067B-CFA8A6E40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Hogyan lehet az emberi viselkedést megváltoztatni?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8DDC4-20E6-1054-A2AF-A3729485E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395662"/>
          </a:xfrm>
        </p:spPr>
        <p:txBody>
          <a:bodyPr>
            <a:normAutofit/>
          </a:bodyPr>
          <a:lstStyle/>
          <a:p>
            <a:r>
              <a:rPr lang="en-HU" dirty="0"/>
              <a:t>COM modell</a:t>
            </a:r>
          </a:p>
          <a:p>
            <a:pPr lvl="1"/>
            <a:r>
              <a:rPr lang="en-HU" dirty="0"/>
              <a:t>Capability</a:t>
            </a:r>
          </a:p>
          <a:p>
            <a:pPr lvl="1"/>
            <a:r>
              <a:rPr lang="en-HU" dirty="0"/>
              <a:t>Opportunity</a:t>
            </a:r>
          </a:p>
          <a:p>
            <a:pPr lvl="1"/>
            <a:r>
              <a:rPr lang="en-HU" dirty="0"/>
              <a:t>Motivation</a:t>
            </a:r>
          </a:p>
          <a:p>
            <a:pPr lvl="1"/>
            <a:r>
              <a:rPr lang="en-HU" dirty="0"/>
              <a:t>MINDHÁROMRA EGYSZERRE VAN SZÜKSÉG!</a:t>
            </a:r>
          </a:p>
          <a:p>
            <a:r>
              <a:rPr lang="en-HU" dirty="0"/>
              <a:t>Diffusion of Innovations modell</a:t>
            </a:r>
          </a:p>
          <a:p>
            <a:pPr lvl="1"/>
            <a:r>
              <a:rPr lang="en-GB" dirty="0"/>
              <a:t>Az </a:t>
            </a:r>
            <a:r>
              <a:rPr lang="en-GB" dirty="0" err="1"/>
              <a:t>emberek</a:t>
            </a:r>
            <a:r>
              <a:rPr lang="en-GB" dirty="0"/>
              <a:t> </a:t>
            </a:r>
            <a:r>
              <a:rPr lang="en-GB" dirty="0" err="1"/>
              <a:t>többsége</a:t>
            </a:r>
            <a:r>
              <a:rPr lang="en-GB" dirty="0"/>
              <a:t> </a:t>
            </a:r>
            <a:r>
              <a:rPr lang="en-GB" dirty="0" err="1"/>
              <a:t>azért</a:t>
            </a:r>
            <a:r>
              <a:rPr lang="en-GB" dirty="0"/>
              <a:t> </a:t>
            </a:r>
            <a:r>
              <a:rPr lang="en-GB" dirty="0" err="1"/>
              <a:t>változtat</a:t>
            </a:r>
            <a:r>
              <a:rPr lang="en-GB" dirty="0"/>
              <a:t>, </a:t>
            </a:r>
            <a:r>
              <a:rPr lang="en-GB" dirty="0" err="1"/>
              <a:t>mert</a:t>
            </a:r>
            <a:r>
              <a:rPr lang="en-GB" dirty="0"/>
              <a:t> </a:t>
            </a:r>
            <a:r>
              <a:rPr lang="en-GB" dirty="0" err="1"/>
              <a:t>látja</a:t>
            </a:r>
            <a:r>
              <a:rPr lang="en-GB" dirty="0"/>
              <a:t>, </a:t>
            </a:r>
            <a:r>
              <a:rPr lang="en-GB" dirty="0" err="1"/>
              <a:t>hogy</a:t>
            </a:r>
            <a:r>
              <a:rPr lang="en-GB" dirty="0"/>
              <a:t> a </a:t>
            </a:r>
            <a:r>
              <a:rPr lang="en-GB" dirty="0" err="1"/>
              <a:t>hozzá</a:t>
            </a:r>
            <a:r>
              <a:rPr lang="en-GB" dirty="0"/>
              <a:t> </a:t>
            </a:r>
            <a:r>
              <a:rPr lang="en-GB" dirty="0" err="1"/>
              <a:t>hasonló</a:t>
            </a:r>
            <a:r>
              <a:rPr lang="en-GB" dirty="0"/>
              <a:t> </a:t>
            </a:r>
            <a:r>
              <a:rPr lang="en-GB" dirty="0" err="1"/>
              <a:t>emberek</a:t>
            </a:r>
            <a:r>
              <a:rPr lang="en-GB" dirty="0"/>
              <a:t> </a:t>
            </a:r>
            <a:r>
              <a:rPr lang="en-GB" dirty="0" err="1"/>
              <a:t>már</a:t>
            </a:r>
            <a:r>
              <a:rPr lang="en-GB" dirty="0"/>
              <a:t> </a:t>
            </a:r>
            <a:r>
              <a:rPr lang="en-GB" dirty="0" err="1"/>
              <a:t>változtattak</a:t>
            </a:r>
            <a:r>
              <a:rPr lang="en-GB" dirty="0"/>
              <a:t>.</a:t>
            </a:r>
          </a:p>
        </p:txBody>
      </p:sp>
      <p:pic>
        <p:nvPicPr>
          <p:cNvPr id="4" name="Picture 3" descr="Nudge">
            <a:extLst>
              <a:ext uri="{FF2B5EF4-FFF2-40B4-BE49-F238E27FC236}">
                <a16:creationId xmlns:a16="http://schemas.microsoft.com/office/drawing/2014/main" id="{11476FD7-7B23-D1FE-96B3-8F25A9382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006" y="2538243"/>
            <a:ext cx="2679700" cy="411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Thinking, Fast and Slow: Kahneman, Daniel: 9780374533557: Amazon.com: Books">
            <a:extLst>
              <a:ext uri="{FF2B5EF4-FFF2-40B4-BE49-F238E27FC236}">
                <a16:creationId xmlns:a16="http://schemas.microsoft.com/office/drawing/2014/main" id="{E24018F4-7B3B-18CA-485B-B955ED7EA2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483"/>
          <a:stretch>
            <a:fillRect/>
          </a:stretch>
        </p:blipFill>
        <p:spPr>
          <a:xfrm>
            <a:off x="9487079" y="2538243"/>
            <a:ext cx="2679700" cy="41148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What is the The Diffusion of Innovation model? | Smart Insights">
            <a:extLst>
              <a:ext uri="{FF2B5EF4-FFF2-40B4-BE49-F238E27FC236}">
                <a16:creationId xmlns:a16="http://schemas.microsoft.com/office/drawing/2014/main" id="{8A5402C1-54DB-780D-C2D1-124AA2848A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76" t="31274" r="4418" b="15798"/>
          <a:stretch>
            <a:fillRect/>
          </a:stretch>
        </p:blipFill>
        <p:spPr>
          <a:xfrm>
            <a:off x="730340" y="2144883"/>
            <a:ext cx="11353800" cy="313307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F8372B7-06FF-2180-74B6-13FA57654D89}"/>
              </a:ext>
            </a:extLst>
          </p:cNvPr>
          <p:cNvSpPr txBox="1">
            <a:spLocks/>
          </p:cNvSpPr>
          <p:nvPr/>
        </p:nvSpPr>
        <p:spPr>
          <a:xfrm>
            <a:off x="850811" y="4508643"/>
            <a:ext cx="10515600" cy="2490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r>
              <a:rPr lang="en-GB" dirty="0"/>
              <a:t>Social Norm Theory</a:t>
            </a:r>
          </a:p>
          <a:p>
            <a:pPr lvl="1"/>
            <a:r>
              <a:rPr lang="en-GB" dirty="0"/>
              <a:t>Ne </a:t>
            </a:r>
            <a:r>
              <a:rPr lang="en-GB" dirty="0" err="1"/>
              <a:t>pazarold</a:t>
            </a:r>
            <a:r>
              <a:rPr lang="en-GB" dirty="0"/>
              <a:t> a </a:t>
            </a:r>
            <a:r>
              <a:rPr lang="en-GB" dirty="0" err="1"/>
              <a:t>vizet</a:t>
            </a:r>
            <a:r>
              <a:rPr lang="en-GB" dirty="0"/>
              <a:t>!</a:t>
            </a:r>
          </a:p>
          <a:p>
            <a:pPr lvl="1"/>
            <a:r>
              <a:rPr lang="en-GB" dirty="0"/>
              <a:t>Az </a:t>
            </a:r>
            <a:r>
              <a:rPr lang="en-GB" dirty="0" err="1"/>
              <a:t>emberek</a:t>
            </a:r>
            <a:r>
              <a:rPr lang="en-GB" dirty="0"/>
              <a:t> 86%-a nem </a:t>
            </a:r>
            <a:r>
              <a:rPr lang="en-GB" dirty="0" err="1"/>
              <a:t>pazarolja</a:t>
            </a:r>
            <a:r>
              <a:rPr lang="en-GB" dirty="0"/>
              <a:t> a </a:t>
            </a:r>
            <a:r>
              <a:rPr lang="en-GB" dirty="0" err="1"/>
              <a:t>vizet</a:t>
            </a:r>
            <a:endParaRPr lang="en-GB" dirty="0"/>
          </a:p>
          <a:p>
            <a:r>
              <a:rPr lang="en-GB" dirty="0"/>
              <a:t>Nudge theory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96768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allAtOnce"/>
      <p:bldP spid="3" grpId="2" build="allAtOnce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34DFF-8AF2-BDE5-EB4A-407735E09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04D1C-F3E6-5313-D4A6-30D6353C6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1% rule (Aggregation of Marginal Gains)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26D3F-B42D-3A94-C934-5AF61CA9C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78814" cy="4351338"/>
          </a:xfrm>
        </p:spPr>
        <p:txBody>
          <a:bodyPr/>
          <a:lstStyle/>
          <a:p>
            <a:r>
              <a:rPr lang="en-HU" sz="3600" dirty="0"/>
              <a:t>Brit kerékpársport</a:t>
            </a:r>
          </a:p>
          <a:p>
            <a:r>
              <a:rPr lang="en-HU" sz="3600" dirty="0"/>
              <a:t>2003-ig: 1 olimpiai arany</a:t>
            </a:r>
          </a:p>
          <a:p>
            <a:r>
              <a:rPr lang="en-HU" sz="3600" dirty="0"/>
              <a:t>2007—17:</a:t>
            </a:r>
          </a:p>
          <a:p>
            <a:pPr lvl="1"/>
            <a:r>
              <a:rPr lang="en-HU" sz="3200" dirty="0"/>
              <a:t>178 világbajnoki aranyérem</a:t>
            </a:r>
          </a:p>
          <a:p>
            <a:pPr lvl="1"/>
            <a:r>
              <a:rPr lang="en-HU" sz="3200" dirty="0"/>
              <a:t>66 olimpiai és paraolimpiai érem</a:t>
            </a:r>
          </a:p>
          <a:p>
            <a:pPr lvl="1"/>
            <a:r>
              <a:rPr lang="en-HU" sz="3200" dirty="0"/>
              <a:t>5 Tour de France győzelem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A9E7E98-82AA-041E-8F2E-ECE0C93EC3CE}"/>
              </a:ext>
            </a:extLst>
          </p:cNvPr>
          <p:cNvGrpSpPr/>
          <p:nvPr/>
        </p:nvGrpSpPr>
        <p:grpSpPr>
          <a:xfrm>
            <a:off x="7203439" y="1690688"/>
            <a:ext cx="2852779" cy="1416049"/>
            <a:chOff x="7203439" y="1690688"/>
            <a:chExt cx="2852779" cy="141604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565C81B-46BB-3773-0230-854185A4EDD0}"/>
                </a:ext>
              </a:extLst>
            </p:cNvPr>
            <p:cNvGrpSpPr/>
            <p:nvPr/>
          </p:nvGrpSpPr>
          <p:grpSpPr>
            <a:xfrm>
              <a:off x="7203439" y="1690688"/>
              <a:ext cx="2852779" cy="1416049"/>
              <a:chOff x="7281405" y="1690688"/>
              <a:chExt cx="2852779" cy="1416049"/>
            </a:xfrm>
          </p:grpSpPr>
          <p:pic>
            <p:nvPicPr>
              <p:cNvPr id="6" name="Picture 5" descr="Carmelo Anthony's 2004 Olympic Bronze Medal Up for Bid">
                <a:extLst>
                  <a:ext uri="{FF2B5EF4-FFF2-40B4-BE49-F238E27FC236}">
                    <a16:creationId xmlns:a16="http://schemas.microsoft.com/office/drawing/2014/main" id="{16326A4D-B247-D0F3-117C-D8C2A16FB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22285"/>
              <a:stretch>
                <a:fillRect/>
              </a:stretch>
            </p:blipFill>
            <p:spPr>
              <a:xfrm>
                <a:off x="8485694" y="1825625"/>
                <a:ext cx="1648490" cy="1281112"/>
              </a:xfrm>
              <a:prstGeom prst="rect">
                <a:avLst/>
              </a:prstGeom>
            </p:spPr>
          </p:pic>
          <p:pic>
            <p:nvPicPr>
              <p:cNvPr id="5" name="Picture 4" descr="2004 Summer Olympics - Wikipedia">
                <a:extLst>
                  <a:ext uri="{FF2B5EF4-FFF2-40B4-BE49-F238E27FC236}">
                    <a16:creationId xmlns:a16="http://schemas.microsoft.com/office/drawing/2014/main" id="{434AD073-A9C9-46E9-C671-EFC8DFE14A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41394" b="-1"/>
              <a:stretch>
                <a:fillRect/>
              </a:stretch>
            </p:blipFill>
            <p:spPr>
              <a:xfrm>
                <a:off x="7947230" y="1690688"/>
                <a:ext cx="1845520" cy="1281113"/>
              </a:xfrm>
              <a:prstGeom prst="rect">
                <a:avLst/>
              </a:prstGeom>
            </p:spPr>
          </p:pic>
          <p:pic>
            <p:nvPicPr>
              <p:cNvPr id="4" name="Picture 3" descr="Medal, Prize : VE01-045">
                <a:extLst>
                  <a:ext uri="{FF2B5EF4-FFF2-40B4-BE49-F238E27FC236}">
                    <a16:creationId xmlns:a16="http://schemas.microsoft.com/office/drawing/2014/main" id="{5E54CDDC-37A2-2514-F8FC-3BE5E51417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7738683" y="1825625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8" name="Picture 7" descr="Medal, Prize : VE01-045">
                <a:extLst>
                  <a:ext uri="{FF2B5EF4-FFF2-40B4-BE49-F238E27FC236}">
                    <a16:creationId xmlns:a16="http://schemas.microsoft.com/office/drawing/2014/main" id="{256C2FF9-EDC8-6B90-6924-F34D4EEDEF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7281405" y="1825625"/>
                <a:ext cx="1243392" cy="1146175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CB696E-47B6-B1F9-F50E-6034E501DDC6}"/>
                </a:ext>
              </a:extLst>
            </p:cNvPr>
            <p:cNvSpPr txBox="1"/>
            <p:nvPr/>
          </p:nvSpPr>
          <p:spPr>
            <a:xfrm>
              <a:off x="7445573" y="2083527"/>
              <a:ext cx="22937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U" sz="2800" dirty="0"/>
                <a:t>Athén - 2004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B8FBA54-36C3-FE81-F909-F578F686EFDF}"/>
              </a:ext>
            </a:extLst>
          </p:cNvPr>
          <p:cNvGrpSpPr/>
          <p:nvPr/>
        </p:nvGrpSpPr>
        <p:grpSpPr>
          <a:xfrm>
            <a:off x="7243427" y="3085308"/>
            <a:ext cx="4684742" cy="1146175"/>
            <a:chOff x="7243427" y="3085308"/>
            <a:chExt cx="4684742" cy="1146175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FDC5F63-0012-CEA5-F30A-B48D5E09E813}"/>
                </a:ext>
              </a:extLst>
            </p:cNvPr>
            <p:cNvGrpSpPr/>
            <p:nvPr/>
          </p:nvGrpSpPr>
          <p:grpSpPr>
            <a:xfrm>
              <a:off x="7243427" y="3085308"/>
              <a:ext cx="4684742" cy="1146175"/>
              <a:chOff x="6973070" y="3016251"/>
              <a:chExt cx="4684742" cy="1146175"/>
            </a:xfrm>
          </p:grpSpPr>
          <p:pic>
            <p:nvPicPr>
              <p:cNvPr id="10" name="Picture 9" descr="Medal, Prize : VE01-045">
                <a:extLst>
                  <a:ext uri="{FF2B5EF4-FFF2-40B4-BE49-F238E27FC236}">
                    <a16:creationId xmlns:a16="http://schemas.microsoft.com/office/drawing/2014/main" id="{AF7E0BC0-E785-6951-F8A5-7C9276D694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6973070" y="3016251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11" name="Picture 10" descr="Medal, Prize : VE01-045">
                <a:extLst>
                  <a:ext uri="{FF2B5EF4-FFF2-40B4-BE49-F238E27FC236}">
                    <a16:creationId xmlns:a16="http://schemas.microsoft.com/office/drawing/2014/main" id="{81CA5C8D-C437-BA56-CE50-09B5704F32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7410154" y="3016251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12" name="Picture 11" descr="Medal, Prize : VE01-045">
                <a:extLst>
                  <a:ext uri="{FF2B5EF4-FFF2-40B4-BE49-F238E27FC236}">
                    <a16:creationId xmlns:a16="http://schemas.microsoft.com/office/drawing/2014/main" id="{8381E1CB-942C-D9E9-4309-874DB0C986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7863998" y="3016251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13" name="Picture 12" descr="Medal, Prize : VE01-045">
                <a:extLst>
                  <a:ext uri="{FF2B5EF4-FFF2-40B4-BE49-F238E27FC236}">
                    <a16:creationId xmlns:a16="http://schemas.microsoft.com/office/drawing/2014/main" id="{31B49A4D-5BCB-3F16-DE51-B54A30D3F8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8301082" y="3016251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14" name="Picture 13" descr="Medal, Prize : VE01-045">
                <a:extLst>
                  <a:ext uri="{FF2B5EF4-FFF2-40B4-BE49-F238E27FC236}">
                    <a16:creationId xmlns:a16="http://schemas.microsoft.com/office/drawing/2014/main" id="{39915201-2363-F296-378B-5CD57F4059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8722940" y="3016251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15" name="Picture 14" descr="Medal, Prize : VE01-045">
                <a:extLst>
                  <a:ext uri="{FF2B5EF4-FFF2-40B4-BE49-F238E27FC236}">
                    <a16:creationId xmlns:a16="http://schemas.microsoft.com/office/drawing/2014/main" id="{2BC525BD-02A1-9E76-B3B4-8F8FB74BF7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9160024" y="3016251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16" name="Picture 15" descr="Medal, Prize : VE01-045">
                <a:extLst>
                  <a:ext uri="{FF2B5EF4-FFF2-40B4-BE49-F238E27FC236}">
                    <a16:creationId xmlns:a16="http://schemas.microsoft.com/office/drawing/2014/main" id="{928AE478-ED21-2FE2-793C-D30A96CDD2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9613868" y="3016251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17" name="Picture 16" descr="Medal, Prize : VE01-045">
                <a:extLst>
                  <a:ext uri="{FF2B5EF4-FFF2-40B4-BE49-F238E27FC236}">
                    <a16:creationId xmlns:a16="http://schemas.microsoft.com/office/drawing/2014/main" id="{366B0E72-17BD-6C39-4FC8-28D6F7DC29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10050952" y="3016251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18" name="Picture 17" descr="Medal, Prize : VE01-045">
                <a:extLst>
                  <a:ext uri="{FF2B5EF4-FFF2-40B4-BE49-F238E27FC236}">
                    <a16:creationId xmlns:a16="http://schemas.microsoft.com/office/drawing/2014/main" id="{86E3E70C-685D-C6C1-3878-A1CF1742E3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10414420" y="3016251"/>
                <a:ext cx="1243392" cy="1146175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7C8943-26BE-7511-418F-7AB1C40A57FE}"/>
                </a:ext>
              </a:extLst>
            </p:cNvPr>
            <p:cNvSpPr txBox="1"/>
            <p:nvPr/>
          </p:nvSpPr>
          <p:spPr>
            <a:xfrm>
              <a:off x="8515444" y="3429000"/>
              <a:ext cx="22937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U" sz="2800" dirty="0"/>
                <a:t>VB - 2008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7D275BA-829D-6054-1869-3E42BD2472F8}"/>
              </a:ext>
            </a:extLst>
          </p:cNvPr>
          <p:cNvGrpSpPr/>
          <p:nvPr/>
        </p:nvGrpSpPr>
        <p:grpSpPr>
          <a:xfrm>
            <a:off x="7290754" y="4479926"/>
            <a:ext cx="4321274" cy="1146175"/>
            <a:chOff x="7290754" y="4479926"/>
            <a:chExt cx="4321274" cy="114617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5A6F807-F443-4901-D3BC-5631CEA52D08}"/>
                </a:ext>
              </a:extLst>
            </p:cNvPr>
            <p:cNvGrpSpPr/>
            <p:nvPr/>
          </p:nvGrpSpPr>
          <p:grpSpPr>
            <a:xfrm>
              <a:off x="7290754" y="4479926"/>
              <a:ext cx="4321274" cy="1146175"/>
              <a:chOff x="7290754" y="4479926"/>
              <a:chExt cx="4321274" cy="1146175"/>
            </a:xfrm>
          </p:grpSpPr>
          <p:pic>
            <p:nvPicPr>
              <p:cNvPr id="20" name="Picture 19" descr="Medal, Prize : VE01-045">
                <a:extLst>
                  <a:ext uri="{FF2B5EF4-FFF2-40B4-BE49-F238E27FC236}">
                    <a16:creationId xmlns:a16="http://schemas.microsoft.com/office/drawing/2014/main" id="{F72BCA3F-48B1-897A-D485-3A1CA7E9E8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7290754" y="4479926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21" name="Picture 20" descr="Medal, Prize : VE01-045">
                <a:extLst>
                  <a:ext uri="{FF2B5EF4-FFF2-40B4-BE49-F238E27FC236}">
                    <a16:creationId xmlns:a16="http://schemas.microsoft.com/office/drawing/2014/main" id="{2F9C7EBB-36A2-C33E-C0B7-B2D635C1D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7727838" y="4479926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22" name="Picture 21" descr="Medal, Prize : VE01-045">
                <a:extLst>
                  <a:ext uri="{FF2B5EF4-FFF2-40B4-BE49-F238E27FC236}">
                    <a16:creationId xmlns:a16="http://schemas.microsoft.com/office/drawing/2014/main" id="{71DC6142-F767-3D1F-063E-F10D85DB7D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8181682" y="4479926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23" name="Picture 22" descr="Medal, Prize : VE01-045">
                <a:extLst>
                  <a:ext uri="{FF2B5EF4-FFF2-40B4-BE49-F238E27FC236}">
                    <a16:creationId xmlns:a16="http://schemas.microsoft.com/office/drawing/2014/main" id="{00A18E11-DA2E-C7A9-8FE7-442CE69FE3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8618766" y="4479926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24" name="Picture 23" descr="Medal, Prize : VE01-045">
                <a:extLst>
                  <a:ext uri="{FF2B5EF4-FFF2-40B4-BE49-F238E27FC236}">
                    <a16:creationId xmlns:a16="http://schemas.microsoft.com/office/drawing/2014/main" id="{9BBB3E34-CFD6-26DD-D8CC-9FF1456BA4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9040624" y="4479926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25" name="Picture 24" descr="Medal, Prize : VE01-045">
                <a:extLst>
                  <a:ext uri="{FF2B5EF4-FFF2-40B4-BE49-F238E27FC236}">
                    <a16:creationId xmlns:a16="http://schemas.microsoft.com/office/drawing/2014/main" id="{6CB88502-B7B3-F129-C5F6-C25E81DCC6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9477708" y="4479926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26" name="Picture 25" descr="Medal, Prize : VE01-045">
                <a:extLst>
                  <a:ext uri="{FF2B5EF4-FFF2-40B4-BE49-F238E27FC236}">
                    <a16:creationId xmlns:a16="http://schemas.microsoft.com/office/drawing/2014/main" id="{FF98A8F6-1275-1125-9E55-4C3A441E7A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9931552" y="4479926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27" name="Picture 26" descr="Medal, Prize : VE01-045">
                <a:extLst>
                  <a:ext uri="{FF2B5EF4-FFF2-40B4-BE49-F238E27FC236}">
                    <a16:creationId xmlns:a16="http://schemas.microsoft.com/office/drawing/2014/main" id="{3EE23D5E-1F8B-A57C-7011-AE7599D5A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10368636" y="4479926"/>
                <a:ext cx="1243392" cy="1146175"/>
              </a:xfrm>
              <a:prstGeom prst="rect">
                <a:avLst/>
              </a:prstGeom>
            </p:spPr>
          </p:pic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2B4AFC-E59D-2AF1-201C-1A236BACAC88}"/>
                </a:ext>
              </a:extLst>
            </p:cNvPr>
            <p:cNvSpPr txBox="1"/>
            <p:nvPr/>
          </p:nvSpPr>
          <p:spPr>
            <a:xfrm>
              <a:off x="8427348" y="4710044"/>
              <a:ext cx="22937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U" sz="2800" dirty="0"/>
                <a:t>Peking - 2008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4D6771A-9E7F-2F58-ED72-45394294E633}"/>
              </a:ext>
            </a:extLst>
          </p:cNvPr>
          <p:cNvGrpSpPr/>
          <p:nvPr/>
        </p:nvGrpSpPr>
        <p:grpSpPr>
          <a:xfrm>
            <a:off x="7264437" y="5711825"/>
            <a:ext cx="4321274" cy="1146175"/>
            <a:chOff x="7264437" y="5711825"/>
            <a:chExt cx="4321274" cy="1146175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06BDCD4-97CD-5C3D-43E4-42F91B7C957C}"/>
                </a:ext>
              </a:extLst>
            </p:cNvPr>
            <p:cNvGrpSpPr/>
            <p:nvPr/>
          </p:nvGrpSpPr>
          <p:grpSpPr>
            <a:xfrm>
              <a:off x="7264437" y="5711825"/>
              <a:ext cx="4321274" cy="1146175"/>
              <a:chOff x="7505326" y="5603875"/>
              <a:chExt cx="4321274" cy="1146175"/>
            </a:xfrm>
          </p:grpSpPr>
          <p:pic>
            <p:nvPicPr>
              <p:cNvPr id="30" name="Picture 29" descr="Medal, Prize : VE01-045">
                <a:extLst>
                  <a:ext uri="{FF2B5EF4-FFF2-40B4-BE49-F238E27FC236}">
                    <a16:creationId xmlns:a16="http://schemas.microsoft.com/office/drawing/2014/main" id="{BDCA856F-2DA1-B324-6854-D898B4553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7505326" y="5603875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31" name="Picture 30" descr="Medal, Prize : VE01-045">
                <a:extLst>
                  <a:ext uri="{FF2B5EF4-FFF2-40B4-BE49-F238E27FC236}">
                    <a16:creationId xmlns:a16="http://schemas.microsoft.com/office/drawing/2014/main" id="{F97B939D-DAEF-AD01-F2D1-9ECB44ACFD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7942410" y="5603875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32" name="Picture 31" descr="Medal, Prize : VE01-045">
                <a:extLst>
                  <a:ext uri="{FF2B5EF4-FFF2-40B4-BE49-F238E27FC236}">
                    <a16:creationId xmlns:a16="http://schemas.microsoft.com/office/drawing/2014/main" id="{40F8EF3E-C221-3D89-8786-B8B9079998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8396254" y="5603875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33" name="Picture 32" descr="Medal, Prize : VE01-045">
                <a:extLst>
                  <a:ext uri="{FF2B5EF4-FFF2-40B4-BE49-F238E27FC236}">
                    <a16:creationId xmlns:a16="http://schemas.microsoft.com/office/drawing/2014/main" id="{36D7669B-FE1F-1AFF-FAA4-77B642A9DF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8833338" y="5603875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34" name="Picture 33" descr="Medal, Prize : VE01-045">
                <a:extLst>
                  <a:ext uri="{FF2B5EF4-FFF2-40B4-BE49-F238E27FC236}">
                    <a16:creationId xmlns:a16="http://schemas.microsoft.com/office/drawing/2014/main" id="{0CF7FFBB-12C9-52C7-D97A-F24B0EDC2A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9255196" y="5603875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35" name="Picture 34" descr="Medal, Prize : VE01-045">
                <a:extLst>
                  <a:ext uri="{FF2B5EF4-FFF2-40B4-BE49-F238E27FC236}">
                    <a16:creationId xmlns:a16="http://schemas.microsoft.com/office/drawing/2014/main" id="{C24FD6A5-D796-1421-DAE3-52B9E791B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9692280" y="5603875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36" name="Picture 35" descr="Medal, Prize : VE01-045">
                <a:extLst>
                  <a:ext uri="{FF2B5EF4-FFF2-40B4-BE49-F238E27FC236}">
                    <a16:creationId xmlns:a16="http://schemas.microsoft.com/office/drawing/2014/main" id="{4642E930-7BD8-9CA2-DF87-F420348FA7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10146124" y="5603875"/>
                <a:ext cx="1243392" cy="1146175"/>
              </a:xfrm>
              <a:prstGeom prst="rect">
                <a:avLst/>
              </a:prstGeom>
            </p:spPr>
          </p:pic>
          <p:pic>
            <p:nvPicPr>
              <p:cNvPr id="37" name="Picture 36" descr="Medal, Prize : VE01-045">
                <a:extLst>
                  <a:ext uri="{FF2B5EF4-FFF2-40B4-BE49-F238E27FC236}">
                    <a16:creationId xmlns:a16="http://schemas.microsoft.com/office/drawing/2014/main" id="{B486A87F-9EB2-7B64-BA7D-5A7115098D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4642"/>
              <a:stretch>
                <a:fillRect/>
              </a:stretch>
            </p:blipFill>
            <p:spPr>
              <a:xfrm>
                <a:off x="10583208" y="5603875"/>
                <a:ext cx="1243392" cy="1146175"/>
              </a:xfrm>
              <a:prstGeom prst="rect">
                <a:avLst/>
              </a:prstGeom>
            </p:spPr>
          </p:pic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CCEF763-7B71-CB9A-CFA8-FD5224D22F55}"/>
                </a:ext>
              </a:extLst>
            </p:cNvPr>
            <p:cNvSpPr txBox="1"/>
            <p:nvPr/>
          </p:nvSpPr>
          <p:spPr>
            <a:xfrm>
              <a:off x="8401452" y="6023302"/>
              <a:ext cx="2626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U" sz="2800" dirty="0"/>
                <a:t>London - 2012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17AD8B-24EE-FAA3-E10F-3A4FF444C458}"/>
              </a:ext>
            </a:extLst>
          </p:cNvPr>
          <p:cNvGrpSpPr/>
          <p:nvPr/>
        </p:nvGrpSpPr>
        <p:grpSpPr>
          <a:xfrm>
            <a:off x="10302722" y="226626"/>
            <a:ext cx="1691810" cy="2244429"/>
            <a:chOff x="10302722" y="226626"/>
            <a:chExt cx="1691810" cy="2244429"/>
          </a:xfrm>
        </p:grpSpPr>
        <p:pic>
          <p:nvPicPr>
            <p:cNvPr id="46" name="Picture 45" descr="Dave Brailsford - Wikipedia">
              <a:extLst>
                <a:ext uri="{FF2B5EF4-FFF2-40B4-BE49-F238E27FC236}">
                  <a16:creationId xmlns:a16="http://schemas.microsoft.com/office/drawing/2014/main" id="{4B8AD13C-99FE-CBFF-F41A-344217A8E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58019" y="226626"/>
              <a:ext cx="1271724" cy="1875097"/>
            </a:xfrm>
            <a:prstGeom prst="ellipse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CB21DC8-8211-DDA1-D15E-170326F7C6CD}"/>
                </a:ext>
              </a:extLst>
            </p:cNvPr>
            <p:cNvSpPr txBox="1"/>
            <p:nvPr/>
          </p:nvSpPr>
          <p:spPr>
            <a:xfrm>
              <a:off x="10302722" y="2101723"/>
              <a:ext cx="1691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HU" dirty="0"/>
                <a:t>Dave Brailsford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3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2C0BE-B3CC-520E-A5D5-E443662F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1% Rule…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E135A-C2D4-1C68-DA81-614628533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HU" sz="4000" dirty="0"/>
              <a:t>Minden nap +1%... </a:t>
            </a:r>
          </a:p>
          <a:p>
            <a:pPr marL="0" indent="0" algn="ctr">
              <a:buNone/>
            </a:pPr>
            <a:r>
              <a:rPr lang="en-GB" sz="4000" dirty="0"/>
              <a:t>E</a:t>
            </a:r>
            <a:r>
              <a:rPr lang="en-HU" sz="4000" dirty="0"/>
              <a:t>gy év alatt </a:t>
            </a:r>
          </a:p>
          <a:p>
            <a:pPr marL="0" indent="0" algn="ctr">
              <a:buNone/>
            </a:pPr>
            <a:r>
              <a:rPr lang="en-HU" sz="8800" dirty="0">
                <a:solidFill>
                  <a:srgbClr val="FF0000"/>
                </a:solidFill>
              </a:rPr>
              <a:t>38x </a:t>
            </a:r>
          </a:p>
          <a:p>
            <a:pPr marL="0" indent="0" algn="ctr">
              <a:buNone/>
            </a:pPr>
            <a:r>
              <a:rPr lang="en-HU" sz="4000" dirty="0"/>
              <a:t>növekedés </a:t>
            </a:r>
          </a:p>
        </p:txBody>
      </p:sp>
    </p:spTree>
    <p:extLst>
      <p:ext uri="{BB962C8B-B14F-4D97-AF65-F5344CB8AC3E}">
        <p14:creationId xmlns:p14="http://schemas.microsoft.com/office/powerpoint/2010/main" val="3162576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C59F3-73BC-460F-0F6C-F2F36D84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BE5B-EBE7-888B-C625-8E412E5D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Ismét az előadás lényegi mondandója: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BF03A-3CA3-D3EC-FBC1-74AA07061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dirty="0" err="1"/>
              <a:t>világot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sz="4000" dirty="0">
                <a:solidFill>
                  <a:srgbClr val="FF0000"/>
                </a:solidFill>
              </a:rPr>
              <a:t>nem</a:t>
            </a:r>
            <a:r>
              <a:rPr lang="en-GB" sz="4000" dirty="0"/>
              <a:t> </a:t>
            </a:r>
            <a:r>
              <a:rPr lang="en-GB" sz="4000" dirty="0" err="1"/>
              <a:t>azok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FF0000"/>
                </a:solidFill>
              </a:rPr>
              <a:t>a </a:t>
            </a:r>
            <a:r>
              <a:rPr lang="en-GB" sz="4000" dirty="0" err="1">
                <a:solidFill>
                  <a:srgbClr val="FF0000"/>
                </a:solidFill>
              </a:rPr>
              <a:t>találmányok</a:t>
            </a:r>
            <a:r>
              <a:rPr lang="en-GB" sz="4000" dirty="0">
                <a:solidFill>
                  <a:srgbClr val="FF0000"/>
                </a:solidFill>
              </a:rPr>
              <a:t> </a:t>
            </a:r>
            <a:r>
              <a:rPr lang="en-GB" sz="4000" dirty="0" err="1"/>
              <a:t>változtatták</a:t>
            </a:r>
            <a:r>
              <a:rPr lang="en-GB" sz="4000" dirty="0"/>
              <a:t> meg, </a:t>
            </a:r>
            <a:r>
              <a:rPr lang="en-GB" sz="4000" dirty="0" err="1"/>
              <a:t>amelyek</a:t>
            </a:r>
            <a:r>
              <a:rPr lang="en-GB" sz="4000" dirty="0"/>
              <a:t> </a:t>
            </a:r>
            <a:r>
              <a:rPr lang="en-GB" sz="4000" dirty="0" err="1"/>
              <a:t>forradalmian</a:t>
            </a:r>
            <a:r>
              <a:rPr lang="en-GB" sz="4000" dirty="0"/>
              <a:t> </a:t>
            </a:r>
            <a:r>
              <a:rPr lang="en-GB" sz="4000" dirty="0" err="1"/>
              <a:t>újnak</a:t>
            </a:r>
            <a:r>
              <a:rPr lang="en-GB" sz="4000" dirty="0"/>
              <a:t> </a:t>
            </a:r>
            <a:r>
              <a:rPr lang="en-GB" sz="4000" dirty="0" err="1"/>
              <a:t>számítottak</a:t>
            </a:r>
            <a:r>
              <a:rPr lang="en-GB" dirty="0"/>
              <a:t>,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err="1">
                <a:solidFill>
                  <a:srgbClr val="FF0000"/>
                </a:solidFill>
              </a:rPr>
              <a:t>hanem</a:t>
            </a:r>
            <a:r>
              <a:rPr lang="en-GB" dirty="0"/>
              <a:t> </a:t>
            </a:r>
            <a:r>
              <a:rPr lang="en-GB" dirty="0" err="1"/>
              <a:t>azok</a:t>
            </a:r>
            <a:r>
              <a:rPr lang="en-GB" dirty="0"/>
              <a:t>, </a:t>
            </a:r>
            <a:r>
              <a:rPr lang="en-GB" dirty="0" err="1"/>
              <a:t>amelyeket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emberek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sz="4000" dirty="0" err="1"/>
              <a:t>ténylegesen</a:t>
            </a:r>
            <a:r>
              <a:rPr lang="en-GB" sz="4000" dirty="0"/>
              <a:t> </a:t>
            </a:r>
            <a:r>
              <a:rPr lang="en-GB" sz="4000" dirty="0" err="1">
                <a:solidFill>
                  <a:srgbClr val="FF0000"/>
                </a:solidFill>
              </a:rPr>
              <a:t>használni</a:t>
            </a:r>
            <a:r>
              <a:rPr lang="en-GB" sz="4000" dirty="0">
                <a:solidFill>
                  <a:srgbClr val="FF0000"/>
                </a:solidFill>
              </a:rPr>
              <a:t> </a:t>
            </a:r>
            <a:r>
              <a:rPr lang="en-GB" sz="4000" dirty="0" err="1">
                <a:solidFill>
                  <a:srgbClr val="FF0000"/>
                </a:solidFill>
              </a:rPr>
              <a:t>kezdtek</a:t>
            </a:r>
            <a:r>
              <a:rPr lang="en-GB" sz="4000" dirty="0"/>
              <a:t>.</a:t>
            </a:r>
            <a:endParaRPr lang="en-HU" sz="4000" dirty="0"/>
          </a:p>
        </p:txBody>
      </p:sp>
    </p:spTree>
    <p:extLst>
      <p:ext uri="{BB962C8B-B14F-4D97-AF65-F5344CB8AC3E}">
        <p14:creationId xmlns:p14="http://schemas.microsoft.com/office/powerpoint/2010/main" val="382344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07725-3943-1B5A-4E6F-DC8DCA8B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Társadalmi Innováció definíciója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7C831-4178-5741-2B66-5173FD387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Olyan új vagy továbbfejlesztett folyamat, amely társadalmi szükségletek újszerű megoldásának létrehozását célozza meg, vagy társadalmi részvétel, gyakorlatok, kapcsolatok és viselkedési formák új kombinációja révén fejleszt megoldásokat. </a:t>
            </a:r>
          </a:p>
          <a:p>
            <a:pPr marL="0" indent="0">
              <a:buNone/>
            </a:pPr>
            <a:r>
              <a:rPr lang="hu-HU" dirty="0"/>
              <a:t>A társadalmi innováció fontos feladata a termék és üzleti folyamat innovációs eredmények társadalmi elterjesztésének támogatása is. </a:t>
            </a:r>
          </a:p>
          <a:p>
            <a:pPr marL="0" indent="0">
              <a:buNone/>
            </a:pPr>
            <a:r>
              <a:rPr lang="hu-HU" dirty="0"/>
              <a:t>A társadalmi innováció a többi innovációtípus komplementer folyamataként értelmezhető. </a:t>
            </a:r>
            <a:r>
              <a:rPr lang="hu-HU" i="1" dirty="0"/>
              <a:t>(TINLAB meghatározása)</a:t>
            </a:r>
            <a:endParaRPr lang="en-HU" i="1" dirty="0"/>
          </a:p>
        </p:txBody>
      </p:sp>
    </p:spTree>
    <p:extLst>
      <p:ext uri="{BB962C8B-B14F-4D97-AF65-F5344CB8AC3E}">
        <p14:creationId xmlns:p14="http://schemas.microsoft.com/office/powerpoint/2010/main" val="4187978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24BD0-72E7-C518-39FD-9E95C0687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Rögtön az előadás lényegi mondandója: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11425-15DC-1D8F-38D5-92FBB69EA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dirty="0" err="1"/>
              <a:t>világot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sz="4000" dirty="0">
                <a:solidFill>
                  <a:srgbClr val="FF0000"/>
                </a:solidFill>
              </a:rPr>
              <a:t>nem</a:t>
            </a:r>
            <a:r>
              <a:rPr lang="en-GB" sz="4000" dirty="0"/>
              <a:t> </a:t>
            </a:r>
            <a:r>
              <a:rPr lang="en-GB" sz="4000" dirty="0" err="1"/>
              <a:t>azok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FF0000"/>
                </a:solidFill>
              </a:rPr>
              <a:t>a </a:t>
            </a:r>
            <a:r>
              <a:rPr lang="en-GB" sz="4000" dirty="0" err="1">
                <a:solidFill>
                  <a:srgbClr val="FF0000"/>
                </a:solidFill>
              </a:rPr>
              <a:t>találmányok</a:t>
            </a:r>
            <a:r>
              <a:rPr lang="en-GB" sz="4000" dirty="0">
                <a:solidFill>
                  <a:srgbClr val="FF0000"/>
                </a:solidFill>
              </a:rPr>
              <a:t> </a:t>
            </a:r>
            <a:r>
              <a:rPr lang="en-GB" sz="4000" dirty="0" err="1"/>
              <a:t>változtatták</a:t>
            </a:r>
            <a:r>
              <a:rPr lang="en-GB" sz="4000" dirty="0"/>
              <a:t> meg, </a:t>
            </a:r>
            <a:r>
              <a:rPr lang="en-GB" sz="4000" dirty="0" err="1"/>
              <a:t>amelyek</a:t>
            </a:r>
            <a:r>
              <a:rPr lang="en-GB" sz="4000" dirty="0"/>
              <a:t> </a:t>
            </a:r>
            <a:r>
              <a:rPr lang="en-GB" sz="4000" dirty="0" err="1"/>
              <a:t>forradalmian</a:t>
            </a:r>
            <a:r>
              <a:rPr lang="en-GB" sz="4000" dirty="0"/>
              <a:t> </a:t>
            </a:r>
            <a:r>
              <a:rPr lang="en-GB" sz="4000" dirty="0" err="1"/>
              <a:t>újnak</a:t>
            </a:r>
            <a:r>
              <a:rPr lang="en-GB" sz="4000" dirty="0"/>
              <a:t> </a:t>
            </a:r>
            <a:r>
              <a:rPr lang="en-GB" sz="4000" dirty="0" err="1"/>
              <a:t>számítottak</a:t>
            </a:r>
            <a:r>
              <a:rPr lang="en-GB" dirty="0"/>
              <a:t>,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err="1">
                <a:solidFill>
                  <a:srgbClr val="FF0000"/>
                </a:solidFill>
              </a:rPr>
              <a:t>hanem</a:t>
            </a:r>
            <a:r>
              <a:rPr lang="en-GB" dirty="0"/>
              <a:t> </a:t>
            </a:r>
            <a:r>
              <a:rPr lang="en-GB" dirty="0" err="1"/>
              <a:t>azok</a:t>
            </a:r>
            <a:r>
              <a:rPr lang="en-GB" dirty="0"/>
              <a:t>, </a:t>
            </a:r>
            <a:r>
              <a:rPr lang="en-GB" dirty="0" err="1"/>
              <a:t>amelyeket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emberek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sz="4000" dirty="0" err="1"/>
              <a:t>ténylegesen</a:t>
            </a:r>
            <a:r>
              <a:rPr lang="en-GB" sz="4000" dirty="0"/>
              <a:t> </a:t>
            </a:r>
            <a:r>
              <a:rPr lang="en-GB" sz="4000" dirty="0" err="1">
                <a:solidFill>
                  <a:srgbClr val="FF0000"/>
                </a:solidFill>
              </a:rPr>
              <a:t>használni</a:t>
            </a:r>
            <a:r>
              <a:rPr lang="en-GB" sz="4000" dirty="0">
                <a:solidFill>
                  <a:srgbClr val="FF0000"/>
                </a:solidFill>
              </a:rPr>
              <a:t> </a:t>
            </a:r>
            <a:r>
              <a:rPr lang="en-GB" sz="4000" dirty="0" err="1">
                <a:solidFill>
                  <a:srgbClr val="FF0000"/>
                </a:solidFill>
              </a:rPr>
              <a:t>kezdtek</a:t>
            </a:r>
            <a:r>
              <a:rPr lang="en-GB" sz="4000" dirty="0"/>
              <a:t>.</a:t>
            </a:r>
            <a:endParaRPr lang="en-HU" sz="4000" dirty="0"/>
          </a:p>
        </p:txBody>
      </p:sp>
    </p:spTree>
    <p:extLst>
      <p:ext uri="{BB962C8B-B14F-4D97-AF65-F5344CB8AC3E}">
        <p14:creationId xmlns:p14="http://schemas.microsoft.com/office/powerpoint/2010/main" val="139406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D09C9-4141-6D72-8C81-47391A72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Ü</a:t>
            </a:r>
            <a:r>
              <a:rPr lang="en-HU" dirty="0"/>
              <a:t>zleti versus társadalmi hasznosulás?</a:t>
            </a:r>
          </a:p>
        </p:txBody>
      </p:sp>
      <p:pic>
        <p:nvPicPr>
          <p:cNvPr id="4" name="Picture 3" descr="PDF) Creating shared value">
            <a:extLst>
              <a:ext uri="{FF2B5EF4-FFF2-40B4-BE49-F238E27FC236}">
                <a16:creationId xmlns:a16="http://schemas.microsoft.com/office/drawing/2014/main" id="{1D76BA79-C814-CC59-2FA7-079BE4105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33680">
            <a:off x="117600" y="-11906"/>
            <a:ext cx="2402235" cy="34051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26020-CB4C-5718-6460-EFAD4220B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320" y="1960562"/>
            <a:ext cx="7434500" cy="4351338"/>
          </a:xfrm>
        </p:spPr>
        <p:txBody>
          <a:bodyPr/>
          <a:lstStyle/>
          <a:p>
            <a:r>
              <a:rPr lang="en-HU" dirty="0"/>
              <a:t>Nem záják ki egymást, de</a:t>
            </a:r>
          </a:p>
          <a:p>
            <a:r>
              <a:rPr lang="en-HU" dirty="0"/>
              <a:t>A társdalmi haszon nem feltétlenül jár együtt KÖZVETLEN anyagi haszonnal, de…</a:t>
            </a:r>
          </a:p>
          <a:p>
            <a:r>
              <a:rPr lang="en-HU" dirty="0"/>
              <a:t>Nagy üzleti sikerek is köthetőek társadalmi innovációhoz</a:t>
            </a:r>
          </a:p>
          <a:p>
            <a:r>
              <a:rPr lang="en-HU" dirty="0"/>
              <a:t>Michael E. Porter, </a:t>
            </a:r>
            <a:r>
              <a:rPr lang="en-GB" dirty="0"/>
              <a:t>Mark R. Kramer: </a:t>
            </a:r>
            <a:r>
              <a:rPr lang="en-GB" b="1" dirty="0"/>
              <a:t>Creating Shared Value</a:t>
            </a:r>
          </a:p>
          <a:p>
            <a:pPr lvl="1"/>
            <a:r>
              <a:rPr lang="en-GB" dirty="0"/>
              <a:t>A </a:t>
            </a:r>
            <a:r>
              <a:rPr lang="en-GB" dirty="0" err="1"/>
              <a:t>cégek</a:t>
            </a:r>
            <a:r>
              <a:rPr lang="en-GB" dirty="0"/>
              <a:t> </a:t>
            </a:r>
            <a:r>
              <a:rPr lang="en-GB" dirty="0" err="1"/>
              <a:t>jól</a:t>
            </a:r>
            <a:r>
              <a:rPr lang="en-GB" dirty="0"/>
              <a:t> </a:t>
            </a:r>
            <a:r>
              <a:rPr lang="en-GB" dirty="0" err="1"/>
              <a:t>járnak</a:t>
            </a:r>
            <a:r>
              <a:rPr lang="en-GB" dirty="0"/>
              <a:t>, ha </a:t>
            </a:r>
            <a:r>
              <a:rPr lang="en-GB" dirty="0" err="1"/>
              <a:t>társadalmi</a:t>
            </a:r>
            <a:r>
              <a:rPr lang="en-GB" dirty="0"/>
              <a:t> </a:t>
            </a:r>
            <a:r>
              <a:rPr lang="en-GB" dirty="0" err="1"/>
              <a:t>értékkel</a:t>
            </a:r>
            <a:r>
              <a:rPr lang="en-GB" dirty="0"/>
              <a:t> </a:t>
            </a:r>
            <a:r>
              <a:rPr lang="en-GB" dirty="0" err="1"/>
              <a:t>kapcsolják</a:t>
            </a:r>
            <a:r>
              <a:rPr lang="en-GB" dirty="0"/>
              <a:t> </a:t>
            </a:r>
            <a:r>
              <a:rPr lang="en-GB" dirty="0" err="1"/>
              <a:t>össze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üzleti</a:t>
            </a:r>
            <a:r>
              <a:rPr lang="en-GB" dirty="0"/>
              <a:t> </a:t>
            </a:r>
            <a:r>
              <a:rPr lang="en-GB" dirty="0" err="1"/>
              <a:t>érdekeiket</a:t>
            </a:r>
            <a:endParaRPr lang="en-GB" dirty="0"/>
          </a:p>
          <a:p>
            <a:pPr lvl="1"/>
            <a:endParaRPr lang="en-HU" b="1" dirty="0"/>
          </a:p>
          <a:p>
            <a:endParaRPr lang="en-HU" dirty="0"/>
          </a:p>
        </p:txBody>
      </p:sp>
      <p:pic>
        <p:nvPicPr>
          <p:cNvPr id="5" name="Picture 4" descr="What is Shared Value? - Shared Value Initiative Hong Kong explains!">
            <a:extLst>
              <a:ext uri="{FF2B5EF4-FFF2-40B4-BE49-F238E27FC236}">
                <a16:creationId xmlns:a16="http://schemas.microsoft.com/office/drawing/2014/main" id="{77A681AC-9BC8-137B-10CA-EA829FB9B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121" y="2037224"/>
            <a:ext cx="4767879" cy="419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4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D8D2-E2F2-24C0-6B74-68435A656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U" sz="3600" dirty="0"/>
              <a:t>De ez nem olyan egyszerű…Semmelweis bebizonyította, hogy a kézmosás megmenti az anyák életét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E399B-DF13-B174-37CA-9AD349670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3785" y="1797433"/>
            <a:ext cx="7450015" cy="2341929"/>
          </a:xfrm>
        </p:spPr>
        <p:txBody>
          <a:bodyPr>
            <a:normAutofit/>
          </a:bodyPr>
          <a:lstStyle/>
          <a:p>
            <a:r>
              <a:rPr lang="en-GB" sz="2400" dirty="0"/>
              <a:t>Az </a:t>
            </a:r>
            <a:r>
              <a:rPr lang="en-GB" sz="2400" dirty="0" err="1"/>
              <a:t>orvostanhallgatók</a:t>
            </a:r>
            <a:r>
              <a:rPr lang="en-GB" sz="2400" dirty="0"/>
              <a:t> </a:t>
            </a:r>
            <a:r>
              <a:rPr lang="en-GB" sz="2400" dirty="0" err="1"/>
              <a:t>boncolásról</a:t>
            </a:r>
            <a:r>
              <a:rPr lang="en-GB" sz="2400" dirty="0"/>
              <a:t> </a:t>
            </a:r>
            <a:r>
              <a:rPr lang="en-GB" sz="2400" dirty="0" err="1"/>
              <a:t>mentek</a:t>
            </a:r>
            <a:r>
              <a:rPr lang="en-GB" sz="2400" dirty="0"/>
              <a:t> </a:t>
            </a:r>
            <a:r>
              <a:rPr lang="en-GB" sz="2400" dirty="0" err="1"/>
              <a:t>szülést</a:t>
            </a:r>
            <a:r>
              <a:rPr lang="en-GB" sz="2400" dirty="0"/>
              <a:t> </a:t>
            </a:r>
            <a:r>
              <a:rPr lang="en-GB" sz="2400" dirty="0" err="1"/>
              <a:t>levezetni</a:t>
            </a:r>
            <a:r>
              <a:rPr lang="en-GB" sz="2400" dirty="0"/>
              <a:t>.</a:t>
            </a:r>
          </a:p>
          <a:p>
            <a:r>
              <a:rPr lang="en-GB" sz="2400" dirty="0"/>
              <a:t>Az </a:t>
            </a:r>
            <a:r>
              <a:rPr lang="en-GB" sz="2400" dirty="0" err="1"/>
              <a:t>általuk</a:t>
            </a:r>
            <a:r>
              <a:rPr lang="en-GB" sz="2400" dirty="0"/>
              <a:t> </a:t>
            </a:r>
            <a:r>
              <a:rPr lang="en-GB" sz="2400" dirty="0" err="1"/>
              <a:t>vezetett</a:t>
            </a:r>
            <a:r>
              <a:rPr lang="en-GB" sz="2400" dirty="0"/>
              <a:t> </a:t>
            </a:r>
            <a:r>
              <a:rPr lang="en-GB" sz="2400" dirty="0" err="1"/>
              <a:t>osztályon</a:t>
            </a:r>
            <a:r>
              <a:rPr lang="en-GB" sz="2400" dirty="0"/>
              <a:t> </a:t>
            </a:r>
            <a:r>
              <a:rPr lang="en-GB" sz="2400" dirty="0" err="1"/>
              <a:t>sokkal</a:t>
            </a:r>
            <a:r>
              <a:rPr lang="en-GB" sz="2400" dirty="0"/>
              <a:t> </a:t>
            </a:r>
            <a:r>
              <a:rPr lang="en-GB" sz="2400" dirty="0" err="1"/>
              <a:t>magasabb</a:t>
            </a:r>
            <a:r>
              <a:rPr lang="en-GB" sz="2400" dirty="0"/>
              <a:t> volt a </a:t>
            </a:r>
            <a:r>
              <a:rPr lang="en-GB" sz="2400" dirty="0" err="1"/>
              <a:t>gyermekágyi</a:t>
            </a:r>
            <a:r>
              <a:rPr lang="en-GB" sz="2400" dirty="0"/>
              <a:t> </a:t>
            </a:r>
            <a:r>
              <a:rPr lang="en-GB" sz="2400" dirty="0" err="1"/>
              <a:t>láz</a:t>
            </a:r>
            <a:r>
              <a:rPr lang="en-GB" sz="2400" dirty="0"/>
              <a:t> </a:t>
            </a:r>
            <a:r>
              <a:rPr lang="en-GB" sz="2400" dirty="0" err="1"/>
              <a:t>halálozása</a:t>
            </a:r>
            <a:r>
              <a:rPr lang="en-GB" sz="2400" dirty="0"/>
              <a:t>.</a:t>
            </a:r>
          </a:p>
          <a:p>
            <a:r>
              <a:rPr lang="en-GB" sz="2400" dirty="0" err="1"/>
              <a:t>Amikor</a:t>
            </a:r>
            <a:r>
              <a:rPr lang="en-GB" sz="2400" dirty="0"/>
              <a:t> </a:t>
            </a:r>
            <a:r>
              <a:rPr lang="en-GB" sz="2400" dirty="0" err="1"/>
              <a:t>klórmeszes</a:t>
            </a:r>
            <a:r>
              <a:rPr lang="en-GB" sz="2400" dirty="0"/>
              <a:t> </a:t>
            </a:r>
            <a:r>
              <a:rPr lang="en-GB" sz="2400" dirty="0" err="1"/>
              <a:t>kézmosást</a:t>
            </a:r>
            <a:r>
              <a:rPr lang="en-GB" sz="2400" dirty="0"/>
              <a:t> </a:t>
            </a:r>
            <a:r>
              <a:rPr lang="en-GB" sz="2400" dirty="0" err="1"/>
              <a:t>vezetett</a:t>
            </a:r>
            <a:r>
              <a:rPr lang="en-GB" sz="2400" dirty="0"/>
              <a:t> be, a </a:t>
            </a:r>
            <a:r>
              <a:rPr lang="en-GB" sz="2400" dirty="0" err="1"/>
              <a:t>halálozás</a:t>
            </a:r>
            <a:r>
              <a:rPr lang="en-GB" sz="2400" dirty="0"/>
              <a:t> </a:t>
            </a:r>
            <a:r>
              <a:rPr lang="en-GB" sz="2400" dirty="0" err="1"/>
              <a:t>drámaian</a:t>
            </a:r>
            <a:r>
              <a:rPr lang="en-GB" sz="2400" dirty="0"/>
              <a:t> </a:t>
            </a:r>
            <a:r>
              <a:rPr lang="en-GB" sz="2400" dirty="0" err="1"/>
              <a:t>csökkent</a:t>
            </a:r>
            <a:r>
              <a:rPr lang="en-GB" sz="2400" dirty="0"/>
              <a:t>.</a:t>
            </a:r>
            <a:endParaRPr lang="en-HU" sz="2400" dirty="0"/>
          </a:p>
        </p:txBody>
      </p:sp>
      <p:pic>
        <p:nvPicPr>
          <p:cNvPr id="4" name="Picture 3" descr="Ignaz Semmelweis – Wikipedija">
            <a:extLst>
              <a:ext uri="{FF2B5EF4-FFF2-40B4-BE49-F238E27FC236}">
                <a16:creationId xmlns:a16="http://schemas.microsoft.com/office/drawing/2014/main" id="{4013B039-C0EA-558B-F42A-D12429B41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74039"/>
            <a:ext cx="3406765" cy="3530647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327F4C7-68D5-C994-946A-379FFE2A92EF}"/>
              </a:ext>
            </a:extLst>
          </p:cNvPr>
          <p:cNvSpPr txBox="1">
            <a:spLocks/>
          </p:cNvSpPr>
          <p:nvPr/>
        </p:nvSpPr>
        <p:spPr>
          <a:xfrm>
            <a:off x="3903785" y="4246108"/>
            <a:ext cx="7450015" cy="1275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solidFill>
                  <a:schemeClr val="accent1">
                    <a:lumMod val="75000"/>
                  </a:schemeClr>
                </a:solidFill>
              </a:rPr>
              <a:t>Tudományos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75000"/>
                  </a:schemeClr>
                </a:solidFill>
              </a:rPr>
              <a:t>bizonyíték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Ok-</a:t>
            </a: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</a:rPr>
              <a:t>okozat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</a:rPr>
              <a:t>statisztika</a:t>
            </a:r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Szinte </a:t>
            </a:r>
            <a:r>
              <a:rPr lang="en-GB" sz="2400" dirty="0" err="1">
                <a:solidFill>
                  <a:schemeClr val="accent1">
                    <a:lumMod val="75000"/>
                  </a:schemeClr>
                </a:solidFill>
              </a:rPr>
              <a:t>semmibe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75000"/>
                  </a:schemeClr>
                </a:solidFill>
              </a:rPr>
              <a:t>sem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75000"/>
                  </a:schemeClr>
                </a:solidFill>
              </a:rPr>
              <a:t>kerül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A03594-D7CE-102A-9606-2C492802E161}"/>
              </a:ext>
            </a:extLst>
          </p:cNvPr>
          <p:cNvSpPr txBox="1">
            <a:spLocks/>
          </p:cNvSpPr>
          <p:nvPr/>
        </p:nvSpPr>
        <p:spPr>
          <a:xfrm>
            <a:off x="3124201" y="5713113"/>
            <a:ext cx="7450015" cy="596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rgbClr val="FF0000"/>
                </a:solidFill>
              </a:rPr>
              <a:t>… </a:t>
            </a:r>
            <a:r>
              <a:rPr lang="en-GB" sz="3600" dirty="0" err="1">
                <a:solidFill>
                  <a:srgbClr val="FF0000"/>
                </a:solidFill>
              </a:rPr>
              <a:t>és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 err="1">
                <a:solidFill>
                  <a:srgbClr val="FF0000"/>
                </a:solidFill>
              </a:rPr>
              <a:t>mégsem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 err="1">
                <a:solidFill>
                  <a:srgbClr val="FF0000"/>
                </a:solidFill>
              </a:rPr>
              <a:t>történt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 err="1">
                <a:solidFill>
                  <a:srgbClr val="FF0000"/>
                </a:solidFill>
              </a:rPr>
              <a:t>semmi</a:t>
            </a:r>
            <a:endParaRPr lang="en-GB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0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8A5D-7714-48F3-EE9E-651C7E81A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Miért nem?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9CA52-E9E6-804E-F653-FE574F878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825625"/>
            <a:ext cx="5703277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Első</a:t>
            </a:r>
            <a:r>
              <a:rPr lang="en-GB" dirty="0"/>
              <a:t> </a:t>
            </a:r>
            <a:r>
              <a:rPr lang="en-GB" dirty="0" err="1"/>
              <a:t>észrevétel</a:t>
            </a:r>
            <a:r>
              <a:rPr lang="en-GB" dirty="0"/>
              <a:t>: 1847 </a:t>
            </a:r>
          </a:p>
          <a:p>
            <a:r>
              <a:rPr lang="en-GB" dirty="0"/>
              <a:t>1860 (!!!) </a:t>
            </a:r>
            <a:r>
              <a:rPr lang="en-GB" dirty="0" err="1"/>
              <a:t>nyílt</a:t>
            </a:r>
            <a:r>
              <a:rPr lang="en-GB" dirty="0"/>
              <a:t> </a:t>
            </a:r>
            <a:r>
              <a:rPr lang="en-GB" dirty="0" err="1"/>
              <a:t>levelek</a:t>
            </a:r>
            <a:r>
              <a:rPr lang="en-GB" dirty="0"/>
              <a:t>: </a:t>
            </a:r>
          </a:p>
          <a:p>
            <a:pPr lvl="1"/>
            <a:r>
              <a:rPr lang="en-GB" dirty="0"/>
              <a:t>“Ha </a:t>
            </a:r>
            <a:r>
              <a:rPr lang="en-GB" dirty="0" err="1"/>
              <a:t>továbbra</a:t>
            </a:r>
            <a:r>
              <a:rPr lang="en-GB" dirty="0"/>
              <a:t> is </a:t>
            </a:r>
            <a:r>
              <a:rPr lang="en-GB" dirty="0" err="1"/>
              <a:t>tanítják</a:t>
            </a:r>
            <a:r>
              <a:rPr lang="en-GB" dirty="0"/>
              <a:t> a </a:t>
            </a:r>
            <a:r>
              <a:rPr lang="en-GB" dirty="0" err="1"/>
              <a:t>gyermekágyi</a:t>
            </a:r>
            <a:r>
              <a:rPr lang="en-GB" dirty="0"/>
              <a:t> </a:t>
            </a:r>
            <a:r>
              <a:rPr lang="en-GB" dirty="0" err="1"/>
              <a:t>lázról</a:t>
            </a:r>
            <a:r>
              <a:rPr lang="en-GB" dirty="0"/>
              <a:t> </a:t>
            </a:r>
            <a:r>
              <a:rPr lang="en-GB" dirty="0" err="1"/>
              <a:t>vallott</a:t>
            </a:r>
            <a:r>
              <a:rPr lang="en-GB" dirty="0"/>
              <a:t> </a:t>
            </a:r>
            <a:r>
              <a:rPr lang="en-GB" dirty="0" err="1"/>
              <a:t>téves</a:t>
            </a:r>
            <a:r>
              <a:rPr lang="en-GB" dirty="0"/>
              <a:t> </a:t>
            </a:r>
            <a:r>
              <a:rPr lang="en-GB" dirty="0" err="1"/>
              <a:t>nézeteiket</a:t>
            </a:r>
            <a:r>
              <a:rPr lang="en-GB" dirty="0"/>
              <a:t>, </a:t>
            </a:r>
            <a:r>
              <a:rPr lang="en-GB" dirty="0" err="1"/>
              <a:t>akkor</a:t>
            </a:r>
            <a:r>
              <a:rPr lang="en-GB" dirty="0"/>
              <a:t> Isten </a:t>
            </a:r>
            <a:r>
              <a:rPr lang="en-GB" dirty="0" err="1"/>
              <a:t>és</a:t>
            </a:r>
            <a:r>
              <a:rPr lang="en-GB" dirty="0"/>
              <a:t> a </a:t>
            </a:r>
            <a:r>
              <a:rPr lang="en-GB" dirty="0" err="1"/>
              <a:t>világ</a:t>
            </a:r>
            <a:r>
              <a:rPr lang="en-GB" dirty="0"/>
              <a:t> </a:t>
            </a:r>
            <a:r>
              <a:rPr lang="en-GB" dirty="0" err="1"/>
              <a:t>előtt</a:t>
            </a:r>
            <a:r>
              <a:rPr lang="en-GB" dirty="0"/>
              <a:t> </a:t>
            </a:r>
            <a:r>
              <a:rPr lang="en-GB" dirty="0" err="1"/>
              <a:t>felelősek</a:t>
            </a:r>
            <a:r>
              <a:rPr lang="en-GB" dirty="0"/>
              <a:t> </a:t>
            </a:r>
            <a:r>
              <a:rPr lang="en-GB" dirty="0" err="1"/>
              <a:t>lesznek</a:t>
            </a:r>
            <a:r>
              <a:rPr lang="en-GB" dirty="0"/>
              <a:t> a </a:t>
            </a:r>
            <a:r>
              <a:rPr lang="en-GB" dirty="0" err="1"/>
              <a:t>meggyilkolt</a:t>
            </a:r>
            <a:r>
              <a:rPr lang="en-GB" dirty="0"/>
              <a:t> </a:t>
            </a:r>
            <a:r>
              <a:rPr lang="en-GB" dirty="0" err="1"/>
              <a:t>anyákért</a:t>
            </a:r>
            <a:r>
              <a:rPr lang="en-GB" dirty="0"/>
              <a:t>.”</a:t>
            </a:r>
          </a:p>
          <a:p>
            <a:pPr lvl="1"/>
            <a:r>
              <a:rPr lang="en-GB" dirty="0"/>
              <a:t>“</a:t>
            </a:r>
            <a:r>
              <a:rPr lang="en-GB" dirty="0" err="1"/>
              <a:t>Önök</a:t>
            </a:r>
            <a:r>
              <a:rPr lang="en-GB" dirty="0"/>
              <a:t> </a:t>
            </a:r>
            <a:r>
              <a:rPr lang="en-GB" dirty="0" err="1"/>
              <a:t>gyilkosok</a:t>
            </a:r>
            <a:r>
              <a:rPr lang="en-GB" dirty="0"/>
              <a:t>”</a:t>
            </a:r>
          </a:p>
          <a:p>
            <a:r>
              <a:rPr lang="en-GB" dirty="0"/>
              <a:t>1861: “A </a:t>
            </a:r>
            <a:r>
              <a:rPr lang="en-GB" dirty="0" err="1"/>
              <a:t>gyermekágyi</a:t>
            </a:r>
            <a:r>
              <a:rPr lang="en-GB" dirty="0"/>
              <a:t> </a:t>
            </a:r>
            <a:r>
              <a:rPr lang="en-GB" dirty="0" err="1"/>
              <a:t>lázban</a:t>
            </a:r>
            <a:r>
              <a:rPr lang="en-GB" dirty="0"/>
              <a:t> </a:t>
            </a:r>
            <a:r>
              <a:rPr lang="en-GB" dirty="0" err="1"/>
              <a:t>elhunyt</a:t>
            </a:r>
            <a:r>
              <a:rPr lang="en-GB" dirty="0"/>
              <a:t> </a:t>
            </a:r>
            <a:r>
              <a:rPr lang="en-GB" dirty="0" err="1"/>
              <a:t>nők</a:t>
            </a:r>
            <a:r>
              <a:rPr lang="en-GB" dirty="0"/>
              <a:t> </a:t>
            </a:r>
            <a:r>
              <a:rPr lang="en-GB" dirty="0" err="1"/>
              <a:t>nagy</a:t>
            </a:r>
            <a:r>
              <a:rPr lang="en-GB" dirty="0"/>
              <a:t> </a:t>
            </a:r>
            <a:r>
              <a:rPr lang="en-GB" dirty="0" err="1"/>
              <a:t>része</a:t>
            </a:r>
            <a:r>
              <a:rPr lang="en-GB" dirty="0"/>
              <a:t> </a:t>
            </a:r>
            <a:r>
              <a:rPr lang="en-GB" dirty="0" err="1"/>
              <a:t>olyan</a:t>
            </a:r>
            <a:r>
              <a:rPr lang="en-GB" dirty="0"/>
              <a:t> </a:t>
            </a:r>
            <a:r>
              <a:rPr lang="en-GB" dirty="0" err="1"/>
              <a:t>bomló</a:t>
            </a:r>
            <a:r>
              <a:rPr lang="en-GB" dirty="0"/>
              <a:t> </a:t>
            </a:r>
            <a:r>
              <a:rPr lang="en-GB" dirty="0" err="1"/>
              <a:t>szerves</a:t>
            </a:r>
            <a:r>
              <a:rPr lang="en-GB" dirty="0"/>
              <a:t> </a:t>
            </a:r>
            <a:r>
              <a:rPr lang="en-GB" dirty="0" err="1"/>
              <a:t>anyag</a:t>
            </a:r>
            <a:r>
              <a:rPr lang="en-GB" dirty="0"/>
              <a:t> </a:t>
            </a:r>
            <a:r>
              <a:rPr lang="en-GB" dirty="0" err="1"/>
              <a:t>következtében</a:t>
            </a:r>
            <a:r>
              <a:rPr lang="en-GB" dirty="0"/>
              <a:t> halt meg, </a:t>
            </a:r>
            <a:r>
              <a:rPr lang="en-GB" dirty="0" err="1"/>
              <a:t>amelyet</a:t>
            </a:r>
            <a:r>
              <a:rPr lang="en-GB" dirty="0"/>
              <a:t> a </a:t>
            </a:r>
            <a:r>
              <a:rPr lang="en-GB" dirty="0" err="1"/>
              <a:t>vizsgáló</a:t>
            </a:r>
            <a:r>
              <a:rPr lang="en-GB" dirty="0"/>
              <a:t> </a:t>
            </a:r>
            <a:r>
              <a:rPr lang="en-GB" dirty="0" err="1"/>
              <a:t>személyek</a:t>
            </a:r>
            <a:r>
              <a:rPr lang="en-GB" dirty="0"/>
              <a:t> </a:t>
            </a:r>
            <a:r>
              <a:rPr lang="en-GB" dirty="0" err="1"/>
              <a:t>vittek</a:t>
            </a:r>
            <a:r>
              <a:rPr lang="en-GB" dirty="0"/>
              <a:t> át</a:t>
            </a:r>
            <a:r>
              <a:rPr lang="en-GB" baseline="30000" dirty="0"/>
              <a:t>1</a:t>
            </a:r>
            <a:r>
              <a:rPr lang="en-GB" dirty="0"/>
              <a:t>."</a:t>
            </a:r>
            <a:endParaRPr lang="en-H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B49B84-370F-1313-01B5-4E3E95ED2D7C}"/>
              </a:ext>
            </a:extLst>
          </p:cNvPr>
          <p:cNvSpPr txBox="1"/>
          <p:nvPr/>
        </p:nvSpPr>
        <p:spPr>
          <a:xfrm>
            <a:off x="5228492" y="6311900"/>
            <a:ext cx="69635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HU" i="1" baseline="30000" dirty="0"/>
              <a:t>1</a:t>
            </a:r>
            <a:r>
              <a:rPr lang="en-HU" i="1" dirty="0"/>
              <a:t>Die Ätiologie, der Begriff und die Prophylaxis des Kindbettfiebers</a:t>
            </a:r>
            <a:endParaRPr lang="en-HU" dirty="0"/>
          </a:p>
        </p:txBody>
      </p:sp>
      <p:pic>
        <p:nvPicPr>
          <p:cNvPr id="5" name="Picture 4" descr="Ignaz Semmelweis – Wikipedija">
            <a:extLst>
              <a:ext uri="{FF2B5EF4-FFF2-40B4-BE49-F238E27FC236}">
                <a16:creationId xmlns:a16="http://schemas.microsoft.com/office/drawing/2014/main" id="{CE9910A3-589D-FE20-6078-8A3E6B787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843" y="1027906"/>
            <a:ext cx="1357297" cy="1406653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Rudolf Virchow - Wikipedia">
            <a:extLst>
              <a:ext uri="{FF2B5EF4-FFF2-40B4-BE49-F238E27FC236}">
                <a16:creationId xmlns:a16="http://schemas.microsoft.com/office/drawing/2014/main" id="{E03C2165-59D7-6A06-E352-BD08F3644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380" y="987361"/>
            <a:ext cx="1150469" cy="1406653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EAFC1F4-3505-4EA0-14AC-56AE9B171DEF}"/>
              </a:ext>
            </a:extLst>
          </p:cNvPr>
          <p:cNvSpPr txBox="1">
            <a:spLocks/>
          </p:cNvSpPr>
          <p:nvPr/>
        </p:nvSpPr>
        <p:spPr>
          <a:xfrm>
            <a:off x="6284862" y="1731232"/>
            <a:ext cx="57032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Magyarázza</a:t>
            </a:r>
            <a:r>
              <a:rPr lang="en-GB" dirty="0"/>
              <a:t> meg </a:t>
            </a:r>
            <a:r>
              <a:rPr lang="en-GB" dirty="0" err="1"/>
              <a:t>miért</a:t>
            </a:r>
            <a:r>
              <a:rPr lang="en-GB" dirty="0"/>
              <a:t>!</a:t>
            </a:r>
          </a:p>
          <a:p>
            <a:r>
              <a:rPr lang="en-GB" dirty="0"/>
              <a:t>Mi nem </a:t>
            </a:r>
            <a:r>
              <a:rPr lang="en-GB" i="1" dirty="0" err="1"/>
              <a:t>lehetünk</a:t>
            </a:r>
            <a:r>
              <a:rPr lang="en-GB" dirty="0"/>
              <a:t> </a:t>
            </a:r>
            <a:r>
              <a:rPr lang="en-GB" dirty="0" err="1"/>
              <a:t>gyilkosok</a:t>
            </a:r>
            <a:r>
              <a:rPr lang="en-GB" dirty="0"/>
              <a:t>, mi </a:t>
            </a:r>
            <a:r>
              <a:rPr lang="en-GB" dirty="0" err="1"/>
              <a:t>orvosok</a:t>
            </a:r>
            <a:r>
              <a:rPr lang="en-GB" dirty="0"/>
              <a:t> </a:t>
            </a:r>
            <a:r>
              <a:rPr lang="en-GB" dirty="0" err="1"/>
              <a:t>vagyunk</a:t>
            </a:r>
            <a:r>
              <a:rPr lang="en-GB" dirty="0"/>
              <a:t>!</a:t>
            </a:r>
          </a:p>
          <a:p>
            <a:pPr lvl="1"/>
            <a:r>
              <a:rPr lang="en-GB" dirty="0" err="1"/>
              <a:t>Kognitív</a:t>
            </a:r>
            <a:r>
              <a:rPr lang="en-GB" dirty="0"/>
              <a:t> </a:t>
            </a:r>
            <a:r>
              <a:rPr lang="en-GB" dirty="0" err="1"/>
              <a:t>disszonancia</a:t>
            </a:r>
            <a:endParaRPr lang="en-GB" dirty="0"/>
          </a:p>
          <a:p>
            <a:r>
              <a:rPr lang="en-GB" dirty="0" err="1"/>
              <a:t>Önök</a:t>
            </a:r>
            <a:r>
              <a:rPr lang="en-GB" dirty="0"/>
              <a:t> </a:t>
            </a:r>
            <a:r>
              <a:rPr lang="en-GB" i="1" dirty="0" err="1"/>
              <a:t>felelősek</a:t>
            </a:r>
            <a:r>
              <a:rPr lang="en-GB" dirty="0"/>
              <a:t> versus </a:t>
            </a:r>
            <a:r>
              <a:rPr lang="en-GB" dirty="0" err="1"/>
              <a:t>Önök</a:t>
            </a:r>
            <a:r>
              <a:rPr lang="en-GB" dirty="0"/>
              <a:t> </a:t>
            </a:r>
            <a:r>
              <a:rPr lang="en-GB" i="1" dirty="0" err="1"/>
              <a:t>tévednek</a:t>
            </a:r>
            <a:endParaRPr lang="en-GB" i="1" dirty="0"/>
          </a:p>
          <a:p>
            <a:pPr lvl="1"/>
            <a:r>
              <a:rPr lang="en-GB" i="1" dirty="0" err="1"/>
              <a:t>Kommunikáció</a:t>
            </a:r>
            <a:r>
              <a:rPr lang="en-GB" i="1" dirty="0"/>
              <a:t>…</a:t>
            </a:r>
            <a:endParaRPr lang="en-HU" i="1" dirty="0"/>
          </a:p>
        </p:txBody>
      </p:sp>
    </p:spTree>
    <p:extLst>
      <p:ext uri="{BB962C8B-B14F-4D97-AF65-F5344CB8AC3E}">
        <p14:creationId xmlns:p14="http://schemas.microsoft.com/office/powerpoint/2010/main" val="139591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85195-A647-9D94-3212-09FD976E9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Ellenpélda: Oral Rehydration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1043-DFD0-0721-787B-F62E38924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HU" dirty="0"/>
              <a:t>1968 – Kolera járvány</a:t>
            </a:r>
          </a:p>
          <a:p>
            <a:r>
              <a:rPr lang="en-HU" dirty="0"/>
              <a:t>David Nalin, Richard Cash: 4% NaCl, 25% glükóz 1 liter vízben oldva</a:t>
            </a:r>
          </a:p>
          <a:p>
            <a:r>
              <a:rPr lang="en-GB" dirty="0"/>
              <a:t>No other single medical breakthrough of the 20th century has had the potential to prevent so many deaths over such a short period of time and at so little cost.” – UNICEF 1987.</a:t>
            </a:r>
          </a:p>
          <a:p>
            <a:r>
              <a:rPr lang="en-GB" dirty="0"/>
              <a:t>“Potentially the most important medical advance of this century.” – The Lancet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38265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E1EBB-4CA9-E856-0815-3CDD510F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Kézmosás nem, ORT igen, miért?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673E6-1FDB-84BE-004D-4034027FE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825625"/>
            <a:ext cx="4314092" cy="2955925"/>
          </a:xfrm>
        </p:spPr>
        <p:txBody>
          <a:bodyPr/>
          <a:lstStyle/>
          <a:p>
            <a:r>
              <a:rPr lang="en-HU" dirty="0"/>
              <a:t>Nincs magyarázat</a:t>
            </a:r>
          </a:p>
          <a:p>
            <a:r>
              <a:rPr lang="en-HU" dirty="0"/>
              <a:t>Ti okozzátok a problémát – bűntudat</a:t>
            </a:r>
          </a:p>
          <a:p>
            <a:r>
              <a:rPr lang="en-HU" dirty="0"/>
              <a:t>Don Quijote</a:t>
            </a:r>
          </a:p>
          <a:p>
            <a:r>
              <a:rPr lang="en-HU" dirty="0"/>
              <a:t>Van vesztes – teljes orvosi szakma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5FD4ED-C028-970C-5D11-9C0E20E22344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43140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HU" dirty="0"/>
              <a:t>Van magyarázat</a:t>
            </a:r>
          </a:p>
          <a:p>
            <a:r>
              <a:rPr lang="en-HU" dirty="0"/>
              <a:t>Új módszer – segíthetsz</a:t>
            </a:r>
          </a:p>
          <a:p>
            <a:r>
              <a:rPr lang="en-GB" dirty="0"/>
              <a:t>WHO, UNICEF</a:t>
            </a:r>
            <a:endParaRPr lang="en-HU" dirty="0"/>
          </a:p>
          <a:p>
            <a:r>
              <a:rPr lang="en-HU" dirty="0"/>
              <a:t>Házról-házra, tanítás</a:t>
            </a:r>
            <a:r>
              <a:rPr lang="en-GB" dirty="0"/>
              <a:t>, </a:t>
            </a:r>
            <a:r>
              <a:rPr lang="en-GB" dirty="0" err="1"/>
              <a:t>visszakérdezés</a:t>
            </a:r>
            <a:endParaRPr lang="en-GB" dirty="0"/>
          </a:p>
          <a:p>
            <a:r>
              <a:rPr lang="en-GB" dirty="0" err="1"/>
              <a:t>Írástudatlanok</a:t>
            </a:r>
            <a:r>
              <a:rPr lang="en-GB" dirty="0"/>
              <a:t>, </a:t>
            </a:r>
            <a:r>
              <a:rPr lang="en-GB" dirty="0" err="1"/>
              <a:t>nincs</a:t>
            </a:r>
            <a:r>
              <a:rPr lang="en-GB" dirty="0"/>
              <a:t> </a:t>
            </a:r>
            <a:r>
              <a:rPr lang="en-GB" dirty="0" err="1"/>
              <a:t>mérőedény</a:t>
            </a:r>
            <a:r>
              <a:rPr lang="en-GB" dirty="0"/>
              <a:t>: </a:t>
            </a:r>
            <a:r>
              <a:rPr lang="en-GB" dirty="0" err="1"/>
              <a:t>versike</a:t>
            </a:r>
            <a:endParaRPr lang="en-GB" dirty="0"/>
          </a:p>
          <a:p>
            <a:r>
              <a:rPr lang="en-GB" dirty="0" err="1"/>
              <a:t>Készítsd</a:t>
            </a:r>
            <a:r>
              <a:rPr lang="en-GB" dirty="0"/>
              <a:t> el </a:t>
            </a:r>
            <a:r>
              <a:rPr lang="en-GB" dirty="0" err="1"/>
              <a:t>otthon</a:t>
            </a:r>
            <a:endParaRPr lang="en-GB" dirty="0"/>
          </a:p>
          <a:p>
            <a:r>
              <a:rPr lang="en-GB" dirty="0"/>
              <a:t>Postabélyegző</a:t>
            </a:r>
          </a:p>
          <a:p>
            <a:r>
              <a:rPr lang="en-GB" dirty="0" err="1"/>
              <a:t>Nincs</a:t>
            </a:r>
            <a:r>
              <a:rPr lang="en-GB" dirty="0"/>
              <a:t> </a:t>
            </a:r>
            <a:r>
              <a:rPr lang="en-GB" dirty="0" err="1"/>
              <a:t>vesztes</a:t>
            </a:r>
            <a:endParaRPr lang="en-H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663D8D-7243-F3DC-6DBA-A91C7A03B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789" t="7437" r="9038" b="15127"/>
          <a:stretch>
            <a:fillRect/>
          </a:stretch>
        </p:blipFill>
        <p:spPr>
          <a:xfrm>
            <a:off x="9829799" y="3837597"/>
            <a:ext cx="2022231" cy="2655278"/>
          </a:xfrm>
          <a:prstGeom prst="rect">
            <a:avLst/>
          </a:prstGeom>
        </p:spPr>
      </p:pic>
      <p:pic>
        <p:nvPicPr>
          <p:cNvPr id="6" name="Picture 5" descr="Washing Hands PNG, Vector, PSD, and Clipart With Transparent ...">
            <a:extLst>
              <a:ext uri="{FF2B5EF4-FFF2-40B4-BE49-F238E27FC236}">
                <a16:creationId xmlns:a16="http://schemas.microsoft.com/office/drawing/2014/main" id="{7F6A031D-0801-E9BF-2028-1FD3F0D3A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169" y="4781550"/>
            <a:ext cx="1799492" cy="1799492"/>
          </a:xfrm>
          <a:prstGeom prst="rect">
            <a:avLst/>
          </a:prstGeom>
        </p:spPr>
      </p:pic>
      <p:pic>
        <p:nvPicPr>
          <p:cNvPr id="9" name="Picture 8" descr="Water Bottle 979x1024 PNG picture — Transparent Background, 979x1024 |  PNGimg">
            <a:extLst>
              <a:ext uri="{FF2B5EF4-FFF2-40B4-BE49-F238E27FC236}">
                <a16:creationId xmlns:a16="http://schemas.microsoft.com/office/drawing/2014/main" id="{E4B7DE80-4137-3E70-5D25-8B7352269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52560">
            <a:off x="9370628" y="652463"/>
            <a:ext cx="1983172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6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94669-2BCD-5B98-E4AF-0887F74D2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U" dirty="0"/>
              <a:t>Társadalmi hatás áttörése nagyon lassú folyamat - GPS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C654B-CFCF-CF3C-858D-EFD38081B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HU" dirty="0"/>
              <a:t>1957 – Szputnyik – Doppler effektus</a:t>
            </a:r>
          </a:p>
          <a:p>
            <a:r>
              <a:rPr lang="en-HU" dirty="0"/>
              <a:t>US Navy – tengeralattjárók helyzete</a:t>
            </a:r>
          </a:p>
          <a:p>
            <a:r>
              <a:rPr lang="en-HU" dirty="0"/>
              <a:t>1978 – első GPS műhold</a:t>
            </a:r>
          </a:p>
          <a:p>
            <a:r>
              <a:rPr lang="en-HU" dirty="0"/>
              <a:t>1983 – Koreai gép kataszrófa</a:t>
            </a:r>
          </a:p>
          <a:p>
            <a:pPr lvl="1"/>
            <a:r>
              <a:rPr lang="en-HU" dirty="0"/>
              <a:t>Ronald Reagan: civil alkalmazás is lehetséges </a:t>
            </a:r>
          </a:p>
          <a:p>
            <a:r>
              <a:rPr lang="en-HU" dirty="0"/>
              <a:t>1995 – teljesen működőképes (1997 – Tomorrow Never Dies)</a:t>
            </a:r>
          </a:p>
          <a:p>
            <a:r>
              <a:rPr lang="en-HU" dirty="0"/>
              <a:t>2000 – Selective availibility off – 10 méteres pontosság – hétköznapi civil használat</a:t>
            </a:r>
          </a:p>
          <a:p>
            <a:pPr marL="0" indent="0" algn="ctr">
              <a:buNone/>
            </a:pPr>
            <a:r>
              <a:rPr lang="en-HU" dirty="0">
                <a:solidFill>
                  <a:srgbClr val="FF0000"/>
                </a:solidFill>
              </a:rPr>
              <a:t>És még most sincs áttörés</a:t>
            </a:r>
          </a:p>
          <a:p>
            <a:r>
              <a:rPr lang="en-HU" dirty="0"/>
              <a:t>2004 – Tom-Tom Go</a:t>
            </a:r>
          </a:p>
          <a:p>
            <a:r>
              <a:rPr lang="en-HU" dirty="0"/>
              <a:t>2007 – iPhone – Hogyan jutok A-ból B-be? </a:t>
            </a:r>
          </a:p>
          <a:p>
            <a:endParaRPr lang="en-HU" dirty="0"/>
          </a:p>
        </p:txBody>
      </p:sp>
      <p:pic>
        <p:nvPicPr>
          <p:cNvPr id="4" name="Picture 3" descr="TomTom GO Navigator">
            <a:extLst>
              <a:ext uri="{FF2B5EF4-FFF2-40B4-BE49-F238E27FC236}">
                <a16:creationId xmlns:a16="http://schemas.microsoft.com/office/drawing/2014/main" id="{5D75D5AB-382E-3E89-0AAD-FFB3564414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00" t="25727" r="12500" b="26068"/>
          <a:stretch>
            <a:fillRect/>
          </a:stretch>
        </p:blipFill>
        <p:spPr>
          <a:xfrm>
            <a:off x="9454662" y="4457325"/>
            <a:ext cx="2203938" cy="13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0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3199</TotalTime>
  <Words>861</Words>
  <Application>Microsoft Macintosh PowerPoint</Application>
  <PresentationFormat>Widescreen</PresentationFormat>
  <Paragraphs>133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Társadalmi Innováció</vt:lpstr>
      <vt:lpstr>Társadalmi Innováció definíciója</vt:lpstr>
      <vt:lpstr>Rögtön az előadás lényegi mondandója:</vt:lpstr>
      <vt:lpstr>Üzleti versus társadalmi hasznosulás?</vt:lpstr>
      <vt:lpstr>De ez nem olyan egyszerű…Semmelweis bebizonyította, hogy a kézmosás megmenti az anyák életét</vt:lpstr>
      <vt:lpstr>Miért nem? </vt:lpstr>
      <vt:lpstr>Ellenpélda: Oral Rehydration Therapy</vt:lpstr>
      <vt:lpstr>Kézmosás nem, ORT igen, miért? </vt:lpstr>
      <vt:lpstr>Társadalmi hatás áttörése nagyon lassú folyamat - GPS</vt:lpstr>
      <vt:lpstr>Van olyan innováció, ami gyorsan hasznosult?</vt:lpstr>
      <vt:lpstr>De ezek egyike sem tudományos innováció…</vt:lpstr>
      <vt:lpstr>De akkor hogyan lesz egy innováció társdalmilag is sikeres?</vt:lpstr>
      <vt:lpstr>Hogyan lehet az emberi viselkedést megváltoztatni? </vt:lpstr>
      <vt:lpstr>1% rule (Aggregation of Marginal Gains)</vt:lpstr>
      <vt:lpstr>1% Rule…</vt:lpstr>
      <vt:lpstr>Ismét az előadás lényegi mondandója: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Erdős Attila</dc:creator>
  <cp:lastModifiedBy>Erdős Attila</cp:lastModifiedBy>
  <cp:revision>8</cp:revision>
  <dcterms:created xsi:type="dcterms:W3CDTF">2026-06-22T06:27:00Z</dcterms:created>
  <dcterms:modified xsi:type="dcterms:W3CDTF">2026-06-26T09:51:18Z</dcterms:modified>
</cp:coreProperties>
</file>